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9" r:id="rId10"/>
    <p:sldId id="270" r:id="rId11"/>
    <p:sldId id="295" r:id="rId12"/>
    <p:sldId id="264" r:id="rId13"/>
    <p:sldId id="296" r:id="rId14"/>
    <p:sldId id="297" r:id="rId15"/>
    <p:sldId id="265" r:id="rId16"/>
    <p:sldId id="271" r:id="rId17"/>
    <p:sldId id="268" r:id="rId18"/>
    <p:sldId id="272" r:id="rId19"/>
    <p:sldId id="298" r:id="rId20"/>
    <p:sldId id="273" r:id="rId21"/>
    <p:sldId id="299" r:id="rId22"/>
    <p:sldId id="275" r:id="rId23"/>
    <p:sldId id="274" r:id="rId24"/>
    <p:sldId id="300" r:id="rId25"/>
    <p:sldId id="301" r:id="rId26"/>
    <p:sldId id="276" r:id="rId27"/>
    <p:sldId id="278" r:id="rId28"/>
    <p:sldId id="277" r:id="rId29"/>
    <p:sldId id="302" r:id="rId30"/>
    <p:sldId id="303" r:id="rId31"/>
    <p:sldId id="280" r:id="rId32"/>
    <p:sldId id="304" r:id="rId33"/>
    <p:sldId id="279" r:id="rId34"/>
    <p:sldId id="305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9" r:id="rId43"/>
    <p:sldId id="290" r:id="rId44"/>
    <p:sldId id="306" r:id="rId45"/>
    <p:sldId id="307" r:id="rId46"/>
    <p:sldId id="291" r:id="rId47"/>
    <p:sldId id="292" r:id="rId48"/>
    <p:sldId id="308" r:id="rId49"/>
    <p:sldId id="315" r:id="rId50"/>
    <p:sldId id="316" r:id="rId51"/>
    <p:sldId id="317" r:id="rId52"/>
    <p:sldId id="318" r:id="rId53"/>
    <p:sldId id="319" r:id="rId54"/>
    <p:sldId id="288" r:id="rId55"/>
    <p:sldId id="310" r:id="rId56"/>
    <p:sldId id="309" r:id="rId57"/>
    <p:sldId id="294" r:id="rId58"/>
    <p:sldId id="311" r:id="rId59"/>
    <p:sldId id="312" r:id="rId60"/>
    <p:sldId id="313" r:id="rId61"/>
    <p:sldId id="314" r:id="rId62"/>
    <p:sldId id="29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7"/>
    <p:restoredTop sz="94608"/>
  </p:normalViewPr>
  <p:slideViewPr>
    <p:cSldViewPr snapToGrid="0">
      <p:cViewPr>
        <p:scale>
          <a:sx n="90" d="100"/>
          <a:sy n="90" d="100"/>
        </p:scale>
        <p:origin x="27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 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</a:t>
          </a:r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</a:t>
          </a:r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B2BA8E94-7ACF-664D-AC1B-E433135C3DBC}" type="pres">
      <dgm:prSet presAssocID="{52144C6F-8EEA-E543-B20B-A3E92D127A17}" presName="compositeB" presStyleCnt="0"/>
      <dgm:spPr/>
    </dgm:pt>
    <dgm:pt modelId="{0090B162-5E10-794D-A395-A25B3C0A320F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66735444-9746-0A4C-BC8C-D8D88BC60218}" type="pres">
      <dgm:prSet presAssocID="{52144C6F-8EEA-E543-B20B-A3E92D127A17}" presName="circleB" presStyleLbl="node1" presStyleIdx="1" presStyleCnt="7"/>
      <dgm:spPr/>
    </dgm:pt>
    <dgm:pt modelId="{208508CC-9B64-7141-9A1A-CD9EE583C24A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6A15683D-B15C-7843-B543-8BE98774E6F6}" type="pres">
      <dgm:prSet presAssocID="{C9E8BFCE-113E-3F4C-9A96-E6F36FFB6935}" presName="compositeA" presStyleCnt="0"/>
      <dgm:spPr/>
    </dgm:pt>
    <dgm:pt modelId="{F53C3492-A055-864E-85D3-7E317B60DB1B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D3C79BFC-2459-B24C-B92A-DB4CD575CE7A}" type="pres">
      <dgm:prSet presAssocID="{C9E8BFCE-113E-3F4C-9A96-E6F36FFB6935}" presName="circleA" presStyleLbl="node1" presStyleIdx="2" presStyleCnt="7"/>
      <dgm:spPr/>
    </dgm:pt>
    <dgm:pt modelId="{B117B917-7BC3-1146-A6E0-0913D5A79863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C17971D2-97B3-254B-BC37-2ECB22C7ECB0}" type="pres">
      <dgm:prSet presAssocID="{D7988F92-4A22-6E46-A3E2-59B771CCABA3}" presName="compositeB" presStyleCnt="0"/>
      <dgm:spPr/>
    </dgm:pt>
    <dgm:pt modelId="{C1346869-CABF-0648-AA3E-2BDDCF6AC983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52B0C6A9-F89B-F045-939C-ABA6F73DFAE5}" type="pres">
      <dgm:prSet presAssocID="{D7988F92-4A22-6E46-A3E2-59B771CCABA3}" presName="circleB" presStyleLbl="node1" presStyleIdx="3" presStyleCnt="7"/>
      <dgm:spPr/>
    </dgm:pt>
    <dgm:pt modelId="{DA8DC1BB-738C-414D-9E7F-AD3A4022B468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382D30CB-A676-D343-BCA9-225DB915B6BE}" type="pres">
      <dgm:prSet presAssocID="{22CDABE5-8D5F-7B44-A1DD-CBAE2C062F53}" presName="compositeA" presStyleCnt="0"/>
      <dgm:spPr/>
    </dgm:pt>
    <dgm:pt modelId="{6CA320D5-F8E2-214B-88B0-5B4AB262AF37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2551DB22-F0D8-784F-9CE6-E61A0B917F32}" type="pres">
      <dgm:prSet presAssocID="{22CDABE5-8D5F-7B44-A1DD-CBAE2C062F53}" presName="circleA" presStyleLbl="node1" presStyleIdx="4" presStyleCnt="7"/>
      <dgm:spPr/>
    </dgm:pt>
    <dgm:pt modelId="{4B648956-4998-B947-AA10-803EADC0CFCA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F0998B70-8013-1D43-9F18-084C4BAD4519}" type="pres">
      <dgm:prSet presAssocID="{12FE5674-127B-EE4B-926D-A9EDD4472EDB}" presName="compositeB" presStyleCnt="0"/>
      <dgm:spPr/>
    </dgm:pt>
    <dgm:pt modelId="{F917E8A7-FC1C-ED48-A011-CEA43E2CC33E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7BF4C231-2355-A941-A7F5-BEA213D1E025}" type="pres">
      <dgm:prSet presAssocID="{12FE5674-127B-EE4B-926D-A9EDD4472EDB}" presName="circleB" presStyleLbl="node1" presStyleIdx="5" presStyleCnt="7"/>
      <dgm:spPr/>
    </dgm:pt>
    <dgm:pt modelId="{02A4327D-9247-4548-84EB-2E4B75EBC9EF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259373DD-095A-454D-9C7B-0B972E56282D}" type="pres">
      <dgm:prSet presAssocID="{868C57C2-B7A5-D94B-BEBD-1FA34E3EC3AD}" presName="compositeA" presStyleCnt="0"/>
      <dgm:spPr/>
    </dgm:pt>
    <dgm:pt modelId="{FDA90578-044D-F24A-AA78-C225F8C6B178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A41C4787-BADC-0642-A4D9-E4C5766CD2CD}" type="pres">
      <dgm:prSet presAssocID="{868C57C2-B7A5-D94B-BEBD-1FA34E3EC3AD}" presName="circleA" presStyleLbl="node1" presStyleIdx="6" presStyleCnt="7"/>
      <dgm:spPr/>
    </dgm:pt>
    <dgm:pt modelId="{4D245968-5182-DC48-AA97-98A0113EC529}" type="pres">
      <dgm:prSet presAssocID="{868C57C2-B7A5-D94B-BEBD-1FA34E3EC3AD}" presName="spaceA" presStyleCnt="0"/>
      <dgm:spPr/>
    </dgm:pt>
  </dgm:ptLst>
  <dgm:cxnLst>
    <dgm:cxn modelId="{C9FAC416-F589-1C48-BBBA-747735B18881}" type="presOf" srcId="{12FE5674-127B-EE4B-926D-A9EDD4472EDB}" destId="{F917E8A7-FC1C-ED48-A011-CEA43E2CC33E}" srcOrd="0" destOrd="0" presId="urn:microsoft.com/office/officeart/2005/8/layout/hProcess11"/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9BC741E-195A-FD40-A64F-B3664F88DDAF}" type="presOf" srcId="{52144C6F-8EEA-E543-B20B-A3E92D127A17}" destId="{0090B162-5E10-794D-A395-A25B3C0A320F}" srcOrd="0" destOrd="0" presId="urn:microsoft.com/office/officeart/2005/8/layout/hProcess11"/>
    <dgm:cxn modelId="{0F7DA22F-253A-B742-845D-0331A8244C5F}" type="presOf" srcId="{868C57C2-B7A5-D94B-BEBD-1FA34E3EC3AD}" destId="{FDA90578-044D-F24A-AA78-C225F8C6B178}" srcOrd="0" destOrd="0" presId="urn:microsoft.com/office/officeart/2005/8/layout/hProcess11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712DF83F-45DF-B64C-8F41-4312641F4037}" type="presOf" srcId="{22CDABE5-8D5F-7B44-A1DD-CBAE2C062F53}" destId="{6CA320D5-F8E2-214B-88B0-5B4AB262AF37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2CD78764-1A83-4B41-B940-7941469AAC1D}" type="presOf" srcId="{C9E8BFCE-113E-3F4C-9A96-E6F36FFB6935}" destId="{F53C3492-A055-864E-85D3-7E317B60DB1B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F6308EAD-4953-4649-BD3A-ADFD68EA8D3A}" type="presOf" srcId="{D7988F92-4A22-6E46-A3E2-59B771CCABA3}" destId="{C1346869-CABF-0648-AA3E-2BDDCF6AC983}" srcOrd="0" destOrd="0" presId="urn:microsoft.com/office/officeart/2005/8/layout/hProcess11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5DA66FFB-296D-5647-99C4-EA0A0576A436}" type="presOf" srcId="{F3EB429E-C740-234E-917B-F7A046764DFC}" destId="{C0DD0007-8527-FA47-BED3-81E8555C70FF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602B0700-B80F-764D-85CE-21DA9ACEEA60}" type="presParOf" srcId="{3FE9B5F9-2F11-7D4B-95EF-156EEF48AF15}" destId="{0831DA01-AD3D-A744-8F17-06E45C47CF7E}" srcOrd="0" destOrd="0" presId="urn:microsoft.com/office/officeart/2005/8/layout/hProcess11"/>
    <dgm:cxn modelId="{89174085-613B-9C4D-A8CE-DCFC2959CF2D}" type="presParOf" srcId="{0831DA01-AD3D-A744-8F17-06E45C47CF7E}" destId="{C0DD0007-8527-FA47-BED3-81E8555C70FF}" srcOrd="0" destOrd="0" presId="urn:microsoft.com/office/officeart/2005/8/layout/hProcess11"/>
    <dgm:cxn modelId="{D555F6DA-AC60-1044-81EB-A76CA92AA03F}" type="presParOf" srcId="{0831DA01-AD3D-A744-8F17-06E45C47CF7E}" destId="{0FF40FA5-EB34-0044-9F4A-F3E8FE7BF013}" srcOrd="1" destOrd="0" presId="urn:microsoft.com/office/officeart/2005/8/layout/hProcess11"/>
    <dgm:cxn modelId="{CC48C671-7561-FA4E-B2EF-0A5C12F68953}" type="presParOf" srcId="{0831DA01-AD3D-A744-8F17-06E45C47CF7E}" destId="{9B8CD596-35E3-724F-8E8E-D8284A314446}" srcOrd="2" destOrd="0" presId="urn:microsoft.com/office/officeart/2005/8/layout/hProcess11"/>
    <dgm:cxn modelId="{76CC4116-E5FC-7149-B9CA-F3FBDE0146E2}" type="presParOf" srcId="{3FE9B5F9-2F11-7D4B-95EF-156EEF48AF15}" destId="{D378CBC9-E03D-9348-92CE-A1BD1F22A2F5}" srcOrd="1" destOrd="0" presId="urn:microsoft.com/office/officeart/2005/8/layout/hProcess11"/>
    <dgm:cxn modelId="{4B4C2157-A923-2C42-B425-44940E6786EC}" type="presParOf" srcId="{3FE9B5F9-2F11-7D4B-95EF-156EEF48AF15}" destId="{B2BA8E94-7ACF-664D-AC1B-E433135C3DBC}" srcOrd="2" destOrd="0" presId="urn:microsoft.com/office/officeart/2005/8/layout/hProcess11"/>
    <dgm:cxn modelId="{05689EA9-0C73-DE46-885F-32FFBA85BF83}" type="presParOf" srcId="{B2BA8E94-7ACF-664D-AC1B-E433135C3DBC}" destId="{0090B162-5E10-794D-A395-A25B3C0A320F}" srcOrd="0" destOrd="0" presId="urn:microsoft.com/office/officeart/2005/8/layout/hProcess11"/>
    <dgm:cxn modelId="{7A1AE7E3-010E-C849-AC2C-95ECA68D4BA1}" type="presParOf" srcId="{B2BA8E94-7ACF-664D-AC1B-E433135C3DBC}" destId="{66735444-9746-0A4C-BC8C-D8D88BC60218}" srcOrd="1" destOrd="0" presId="urn:microsoft.com/office/officeart/2005/8/layout/hProcess11"/>
    <dgm:cxn modelId="{CE73CAF7-88A1-BF47-96C6-16DCAC3CD9AA}" type="presParOf" srcId="{B2BA8E94-7ACF-664D-AC1B-E433135C3DBC}" destId="{208508CC-9B64-7141-9A1A-CD9EE583C24A}" srcOrd="2" destOrd="0" presId="urn:microsoft.com/office/officeart/2005/8/layout/hProcess11"/>
    <dgm:cxn modelId="{E5D2104D-8C38-EB4E-9F90-DECE2A50DD26}" type="presParOf" srcId="{3FE9B5F9-2F11-7D4B-95EF-156EEF48AF15}" destId="{4F090E2B-0D15-4B40-BA9A-C7CE90654F70}" srcOrd="3" destOrd="0" presId="urn:microsoft.com/office/officeart/2005/8/layout/hProcess11"/>
    <dgm:cxn modelId="{8F356D0C-C759-1642-9BEF-2247D0887225}" type="presParOf" srcId="{3FE9B5F9-2F11-7D4B-95EF-156EEF48AF15}" destId="{6A15683D-B15C-7843-B543-8BE98774E6F6}" srcOrd="4" destOrd="0" presId="urn:microsoft.com/office/officeart/2005/8/layout/hProcess11"/>
    <dgm:cxn modelId="{69EA782A-9D8F-664C-9BED-2275756E2F09}" type="presParOf" srcId="{6A15683D-B15C-7843-B543-8BE98774E6F6}" destId="{F53C3492-A055-864E-85D3-7E317B60DB1B}" srcOrd="0" destOrd="0" presId="urn:microsoft.com/office/officeart/2005/8/layout/hProcess11"/>
    <dgm:cxn modelId="{CD2B79A4-6CAD-9944-B8E7-25135E0C536C}" type="presParOf" srcId="{6A15683D-B15C-7843-B543-8BE98774E6F6}" destId="{D3C79BFC-2459-B24C-B92A-DB4CD575CE7A}" srcOrd="1" destOrd="0" presId="urn:microsoft.com/office/officeart/2005/8/layout/hProcess11"/>
    <dgm:cxn modelId="{7F3B3DA4-8773-F440-A7B7-D2FBA89BD0D8}" type="presParOf" srcId="{6A15683D-B15C-7843-B543-8BE98774E6F6}" destId="{B117B917-7BC3-1146-A6E0-0913D5A79863}" srcOrd="2" destOrd="0" presId="urn:microsoft.com/office/officeart/2005/8/layout/hProcess11"/>
    <dgm:cxn modelId="{30039D1E-CB1C-744E-932B-059E07779B91}" type="presParOf" srcId="{3FE9B5F9-2F11-7D4B-95EF-156EEF48AF15}" destId="{603E14E3-FF9D-9743-85CF-0C54E3FF7E3A}" srcOrd="5" destOrd="0" presId="urn:microsoft.com/office/officeart/2005/8/layout/hProcess11"/>
    <dgm:cxn modelId="{9B62C681-D948-454F-B90A-90397ACE1508}" type="presParOf" srcId="{3FE9B5F9-2F11-7D4B-95EF-156EEF48AF15}" destId="{C17971D2-97B3-254B-BC37-2ECB22C7ECB0}" srcOrd="6" destOrd="0" presId="urn:microsoft.com/office/officeart/2005/8/layout/hProcess11"/>
    <dgm:cxn modelId="{E7E235A5-086D-B640-A4CA-226C4504D17C}" type="presParOf" srcId="{C17971D2-97B3-254B-BC37-2ECB22C7ECB0}" destId="{C1346869-CABF-0648-AA3E-2BDDCF6AC983}" srcOrd="0" destOrd="0" presId="urn:microsoft.com/office/officeart/2005/8/layout/hProcess11"/>
    <dgm:cxn modelId="{A14AA37B-8AFA-8942-89EA-86D57C47AE1F}" type="presParOf" srcId="{C17971D2-97B3-254B-BC37-2ECB22C7ECB0}" destId="{52B0C6A9-F89B-F045-939C-ABA6F73DFAE5}" srcOrd="1" destOrd="0" presId="urn:microsoft.com/office/officeart/2005/8/layout/hProcess11"/>
    <dgm:cxn modelId="{6C242260-BBDB-D84D-A878-82B6ED3CB3E5}" type="presParOf" srcId="{C17971D2-97B3-254B-BC37-2ECB22C7ECB0}" destId="{DA8DC1BB-738C-414D-9E7F-AD3A4022B468}" srcOrd="2" destOrd="0" presId="urn:microsoft.com/office/officeart/2005/8/layout/hProcess11"/>
    <dgm:cxn modelId="{FC321D30-C999-9346-9D5B-626F2C9687E0}" type="presParOf" srcId="{3FE9B5F9-2F11-7D4B-95EF-156EEF48AF15}" destId="{E9C76347-53CC-654C-8EA2-FCE72C12B05A}" srcOrd="7" destOrd="0" presId="urn:microsoft.com/office/officeart/2005/8/layout/hProcess11"/>
    <dgm:cxn modelId="{73465982-92BF-5248-9CFC-5D288D010866}" type="presParOf" srcId="{3FE9B5F9-2F11-7D4B-95EF-156EEF48AF15}" destId="{382D30CB-A676-D343-BCA9-225DB915B6BE}" srcOrd="8" destOrd="0" presId="urn:microsoft.com/office/officeart/2005/8/layout/hProcess11"/>
    <dgm:cxn modelId="{E93BD367-FF73-8848-9FF2-B257D1F62307}" type="presParOf" srcId="{382D30CB-A676-D343-BCA9-225DB915B6BE}" destId="{6CA320D5-F8E2-214B-88B0-5B4AB262AF37}" srcOrd="0" destOrd="0" presId="urn:microsoft.com/office/officeart/2005/8/layout/hProcess11"/>
    <dgm:cxn modelId="{2E8508B8-2F08-3142-969D-19E0BD8C7457}" type="presParOf" srcId="{382D30CB-A676-D343-BCA9-225DB915B6BE}" destId="{2551DB22-F0D8-784F-9CE6-E61A0B917F32}" srcOrd="1" destOrd="0" presId="urn:microsoft.com/office/officeart/2005/8/layout/hProcess11"/>
    <dgm:cxn modelId="{9CA0B23C-5327-7341-9C3B-F15560DF9D09}" type="presParOf" srcId="{382D30CB-A676-D343-BCA9-225DB915B6BE}" destId="{4B648956-4998-B947-AA10-803EADC0CFCA}" srcOrd="2" destOrd="0" presId="urn:microsoft.com/office/officeart/2005/8/layout/hProcess11"/>
    <dgm:cxn modelId="{AE78DBA1-7F0C-EA47-82EB-837D1B3ADDAE}" type="presParOf" srcId="{3FE9B5F9-2F11-7D4B-95EF-156EEF48AF15}" destId="{9D474C7A-4F74-8345-854C-1686312D2C0A}" srcOrd="9" destOrd="0" presId="urn:microsoft.com/office/officeart/2005/8/layout/hProcess11"/>
    <dgm:cxn modelId="{5AB62135-4AF5-C04A-85EA-7BD7CC7BEDB4}" type="presParOf" srcId="{3FE9B5F9-2F11-7D4B-95EF-156EEF48AF15}" destId="{F0998B70-8013-1D43-9F18-084C4BAD4519}" srcOrd="10" destOrd="0" presId="urn:microsoft.com/office/officeart/2005/8/layout/hProcess11"/>
    <dgm:cxn modelId="{F3871D2C-9EF9-2E46-855B-69473CC77FA0}" type="presParOf" srcId="{F0998B70-8013-1D43-9F18-084C4BAD4519}" destId="{F917E8A7-FC1C-ED48-A011-CEA43E2CC33E}" srcOrd="0" destOrd="0" presId="urn:microsoft.com/office/officeart/2005/8/layout/hProcess11"/>
    <dgm:cxn modelId="{C5716F72-4574-8645-BC1C-56B8CFB80ECF}" type="presParOf" srcId="{F0998B70-8013-1D43-9F18-084C4BAD4519}" destId="{7BF4C231-2355-A941-A7F5-BEA213D1E025}" srcOrd="1" destOrd="0" presId="urn:microsoft.com/office/officeart/2005/8/layout/hProcess11"/>
    <dgm:cxn modelId="{FE964CED-725E-8B4D-AF2E-FE5BAD7A55F8}" type="presParOf" srcId="{F0998B70-8013-1D43-9F18-084C4BAD4519}" destId="{02A4327D-9247-4548-84EB-2E4B75EBC9EF}" srcOrd="2" destOrd="0" presId="urn:microsoft.com/office/officeart/2005/8/layout/hProcess11"/>
    <dgm:cxn modelId="{813E00BE-45F5-914A-A80B-3466CBE0E00D}" type="presParOf" srcId="{3FE9B5F9-2F11-7D4B-95EF-156EEF48AF15}" destId="{5E89ADEB-C0F2-B745-AB69-120E6088DC82}" srcOrd="11" destOrd="0" presId="urn:microsoft.com/office/officeart/2005/8/layout/hProcess11"/>
    <dgm:cxn modelId="{1560045A-6C58-654B-8EE4-873F66F87490}" type="presParOf" srcId="{3FE9B5F9-2F11-7D4B-95EF-156EEF48AF15}" destId="{259373DD-095A-454D-9C7B-0B972E56282D}" srcOrd="12" destOrd="0" presId="urn:microsoft.com/office/officeart/2005/8/layout/hProcess11"/>
    <dgm:cxn modelId="{BE341D0D-7926-7A44-A2D2-834BEAAB4DD4}" type="presParOf" srcId="{259373DD-095A-454D-9C7B-0B972E56282D}" destId="{FDA90578-044D-F24A-AA78-C225F8C6B178}" srcOrd="0" destOrd="0" presId="urn:microsoft.com/office/officeart/2005/8/layout/hProcess11"/>
    <dgm:cxn modelId="{2AEBB06B-4284-D240-B003-7D7154AF0FC2}" type="presParOf" srcId="{259373DD-095A-454D-9C7B-0B972E56282D}" destId="{A41C4787-BADC-0642-A4D9-E4C5766CD2CD}" srcOrd="1" destOrd="0" presId="urn:microsoft.com/office/officeart/2005/8/layout/hProcess11"/>
    <dgm:cxn modelId="{D3D1A23B-4327-D94B-A236-1B35797025B6}" type="presParOf" srcId="{259373DD-095A-454D-9C7B-0B972E56282D}" destId="{4D245968-5182-DC48-AA97-98A0113EC52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82181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3B3D0A5B-616E-FD43-B8A4-9E671E640FA6}" type="pres">
      <dgm:prSet presAssocID="{C9E8BFCE-113E-3F4C-9A96-E6F36FFB6935}" presName="compositeA" presStyleCnt="0"/>
      <dgm:spPr/>
    </dgm:pt>
    <dgm:pt modelId="{C4A386A3-4E3E-8C49-808E-5FAD039888CD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BF8ACD2D-57C8-094E-9795-5401A56DF8E3}" type="pres">
      <dgm:prSet presAssocID="{C9E8BFCE-113E-3F4C-9A96-E6F36FFB6935}" presName="circleA" presStyleLbl="node1" presStyleIdx="2" presStyleCnt="7"/>
      <dgm:spPr/>
    </dgm:pt>
    <dgm:pt modelId="{ED6BD30F-40B7-264F-9FB3-3FB3635AB9E2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1E54AF10-CE8F-2246-AE11-813D74CA8BBF}" type="pres">
      <dgm:prSet presAssocID="{D7988F92-4A22-6E46-A3E2-59B771CCABA3}" presName="compositeB" presStyleCnt="0"/>
      <dgm:spPr/>
    </dgm:pt>
    <dgm:pt modelId="{9031078A-3D5E-9149-AC09-EEDBD65ECCE8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1C755B99-5723-2F41-88B7-490D1986DFB3}" type="pres">
      <dgm:prSet presAssocID="{D7988F92-4A22-6E46-A3E2-59B771CCABA3}" presName="circleB" presStyleLbl="node1" presStyleIdx="3" presStyleCnt="7"/>
      <dgm:spPr/>
    </dgm:pt>
    <dgm:pt modelId="{7EB6CB4F-643E-8542-AEBC-6A9204B11E0B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A29FD4C8-BB66-424D-A925-8846DBA354FC}" type="pres">
      <dgm:prSet presAssocID="{22CDABE5-8D5F-7B44-A1DD-CBAE2C062F53}" presName="compositeA" presStyleCnt="0"/>
      <dgm:spPr/>
    </dgm:pt>
    <dgm:pt modelId="{FE2CDF27-AA6D-8B44-B2C7-7D82F98DB15C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428E5D77-B610-FE45-B50A-8030A37CC2CB}" type="pres">
      <dgm:prSet presAssocID="{22CDABE5-8D5F-7B44-A1DD-CBAE2C062F53}" presName="circleA" presStyleLbl="node1" presStyleIdx="4" presStyleCnt="7"/>
      <dgm:spPr/>
    </dgm:pt>
    <dgm:pt modelId="{8525DADB-CA84-D44C-A30D-B4B0B2C8D967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AD4454C2-32C3-0249-9624-181DAD2524AE}" type="pres">
      <dgm:prSet presAssocID="{12FE5674-127B-EE4B-926D-A9EDD4472EDB}" presName="compositeB" presStyleCnt="0"/>
      <dgm:spPr/>
    </dgm:pt>
    <dgm:pt modelId="{3B8B5AA6-2717-4844-A948-EB5190C554DA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C5C8C43C-DD21-5247-8405-7CE1009AB3A4}" type="pres">
      <dgm:prSet presAssocID="{12FE5674-127B-EE4B-926D-A9EDD4472EDB}" presName="circleB" presStyleLbl="node1" presStyleIdx="5" presStyleCnt="7"/>
      <dgm:spPr/>
    </dgm:pt>
    <dgm:pt modelId="{AE1618C2-7CC6-2E40-9A98-295C1B38255B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88541B26-D098-B04F-A118-B2F701181632}" type="pres">
      <dgm:prSet presAssocID="{868C57C2-B7A5-D94B-BEBD-1FA34E3EC3AD}" presName="compositeA" presStyleCnt="0"/>
      <dgm:spPr/>
    </dgm:pt>
    <dgm:pt modelId="{709BBFE4-ACAA-5949-9C14-5B2BA84B1D9C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841E7CA7-88FB-034B-91EF-D7F42251B9E1}" type="pres">
      <dgm:prSet presAssocID="{868C57C2-B7A5-D94B-BEBD-1FA34E3EC3AD}" presName="circleA" presStyleLbl="node1" presStyleIdx="6" presStyleCnt="7"/>
      <dgm:spPr/>
    </dgm:pt>
    <dgm:pt modelId="{75DCEBEC-F15A-0B4B-9B40-F6B47E060F55}" type="pres">
      <dgm:prSet presAssocID="{868C57C2-B7A5-D94B-BEBD-1FA34E3EC3AD}" presName="spaceA" presStyleCnt="0"/>
      <dgm:spPr/>
    </dgm:pt>
  </dgm:ptLst>
  <dgm:cxnLst>
    <dgm:cxn modelId="{34428308-E01D-5142-BF67-378509026F57}" type="presOf" srcId="{C9E8BFCE-113E-3F4C-9A96-E6F36FFB6935}" destId="{C4A386A3-4E3E-8C49-808E-5FAD039888CD}" srcOrd="0" destOrd="0" presId="urn:microsoft.com/office/officeart/2005/8/layout/hProcess11"/>
    <dgm:cxn modelId="{2F14AC09-C226-5C44-B36D-D64F9E01C978}" type="presOf" srcId="{D7988F92-4A22-6E46-A3E2-59B771CCABA3}" destId="{9031078A-3D5E-9149-AC09-EEDBD65ECCE8}" srcOrd="0" destOrd="0" presId="urn:microsoft.com/office/officeart/2005/8/layout/hProcess11"/>
    <dgm:cxn modelId="{970E101D-38CE-234A-9A64-FE08324C506F}" type="presOf" srcId="{22CDABE5-8D5F-7B44-A1DD-CBAE2C062F53}" destId="{FE2CDF27-AA6D-8B44-B2C7-7D82F98DB15C}" srcOrd="0" destOrd="0" presId="urn:microsoft.com/office/officeart/2005/8/layout/hProcess11"/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103E9736-E5DB-E645-9F13-C9870AEF956C}" type="presOf" srcId="{12FE5674-127B-EE4B-926D-A9EDD4472EDB}" destId="{3B8B5AA6-2717-4844-A948-EB5190C554DA}" srcOrd="0" destOrd="0" presId="urn:microsoft.com/office/officeart/2005/8/layout/hProcess11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204626C4-7A70-DE46-9081-BD4A44A55165}" type="presOf" srcId="{868C57C2-B7A5-D94B-BEBD-1FA34E3EC3AD}" destId="{709BBFE4-ACAA-5949-9C14-5B2BA84B1D9C}" srcOrd="0" destOrd="0" presId="urn:microsoft.com/office/officeart/2005/8/layout/hProcess11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471ABF7F-7DD2-E741-BD57-EACAE13967F2}" type="presParOf" srcId="{3FE9B5F9-2F11-7D4B-95EF-156EEF48AF15}" destId="{3B3D0A5B-616E-FD43-B8A4-9E671E640FA6}" srcOrd="4" destOrd="0" presId="urn:microsoft.com/office/officeart/2005/8/layout/hProcess11"/>
    <dgm:cxn modelId="{93DBA5C5-EDFD-7241-AF7C-E2F8CDE9834B}" type="presParOf" srcId="{3B3D0A5B-616E-FD43-B8A4-9E671E640FA6}" destId="{C4A386A3-4E3E-8C49-808E-5FAD039888CD}" srcOrd="0" destOrd="0" presId="urn:microsoft.com/office/officeart/2005/8/layout/hProcess11"/>
    <dgm:cxn modelId="{C64F10B3-F92F-0643-9F8B-12EACC205286}" type="presParOf" srcId="{3B3D0A5B-616E-FD43-B8A4-9E671E640FA6}" destId="{BF8ACD2D-57C8-094E-9795-5401A56DF8E3}" srcOrd="1" destOrd="0" presId="urn:microsoft.com/office/officeart/2005/8/layout/hProcess11"/>
    <dgm:cxn modelId="{2EA31B91-6E34-7E4B-9B21-D26823AA8CEF}" type="presParOf" srcId="{3B3D0A5B-616E-FD43-B8A4-9E671E640FA6}" destId="{ED6BD30F-40B7-264F-9FB3-3FB3635AB9E2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43055181-FAB7-1642-8D2B-4CC442B4DBCD}" type="presParOf" srcId="{3FE9B5F9-2F11-7D4B-95EF-156EEF48AF15}" destId="{1E54AF10-CE8F-2246-AE11-813D74CA8BBF}" srcOrd="6" destOrd="0" presId="urn:microsoft.com/office/officeart/2005/8/layout/hProcess11"/>
    <dgm:cxn modelId="{AD7EC9FF-DCD5-8A41-BA39-108EB3C4905F}" type="presParOf" srcId="{1E54AF10-CE8F-2246-AE11-813D74CA8BBF}" destId="{9031078A-3D5E-9149-AC09-EEDBD65ECCE8}" srcOrd="0" destOrd="0" presId="urn:microsoft.com/office/officeart/2005/8/layout/hProcess11"/>
    <dgm:cxn modelId="{347CE6FE-2347-904A-8CF4-5252D0AFD618}" type="presParOf" srcId="{1E54AF10-CE8F-2246-AE11-813D74CA8BBF}" destId="{1C755B99-5723-2F41-88B7-490D1986DFB3}" srcOrd="1" destOrd="0" presId="urn:microsoft.com/office/officeart/2005/8/layout/hProcess11"/>
    <dgm:cxn modelId="{FB4DAEB1-9A4E-9E47-910F-B03C6835B8F8}" type="presParOf" srcId="{1E54AF10-CE8F-2246-AE11-813D74CA8BBF}" destId="{7EB6CB4F-643E-8542-AEBC-6A9204B11E0B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FF7D3A3F-E24E-1744-8BA1-CC52063AA588}" type="presParOf" srcId="{3FE9B5F9-2F11-7D4B-95EF-156EEF48AF15}" destId="{A29FD4C8-BB66-424D-A925-8846DBA354FC}" srcOrd="8" destOrd="0" presId="urn:microsoft.com/office/officeart/2005/8/layout/hProcess11"/>
    <dgm:cxn modelId="{6CAB1B58-26B0-1842-AD98-1BB8BC6E875E}" type="presParOf" srcId="{A29FD4C8-BB66-424D-A925-8846DBA354FC}" destId="{FE2CDF27-AA6D-8B44-B2C7-7D82F98DB15C}" srcOrd="0" destOrd="0" presId="urn:microsoft.com/office/officeart/2005/8/layout/hProcess11"/>
    <dgm:cxn modelId="{AC638708-5F3F-6046-A2E3-0710665C697F}" type="presParOf" srcId="{A29FD4C8-BB66-424D-A925-8846DBA354FC}" destId="{428E5D77-B610-FE45-B50A-8030A37CC2CB}" srcOrd="1" destOrd="0" presId="urn:microsoft.com/office/officeart/2005/8/layout/hProcess11"/>
    <dgm:cxn modelId="{F5CE0FA6-8187-1A49-ACB2-3E35705B2018}" type="presParOf" srcId="{A29FD4C8-BB66-424D-A925-8846DBA354FC}" destId="{8525DADB-CA84-D44C-A30D-B4B0B2C8D967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A15C6F68-73CB-9444-A6F8-EDF5A6AEB2FA}" type="presParOf" srcId="{3FE9B5F9-2F11-7D4B-95EF-156EEF48AF15}" destId="{AD4454C2-32C3-0249-9624-181DAD2524AE}" srcOrd="10" destOrd="0" presId="urn:microsoft.com/office/officeart/2005/8/layout/hProcess11"/>
    <dgm:cxn modelId="{96A72DE9-C57B-DA49-A26A-2F97A471E814}" type="presParOf" srcId="{AD4454C2-32C3-0249-9624-181DAD2524AE}" destId="{3B8B5AA6-2717-4844-A948-EB5190C554DA}" srcOrd="0" destOrd="0" presId="urn:microsoft.com/office/officeart/2005/8/layout/hProcess11"/>
    <dgm:cxn modelId="{792256DF-44FD-8C4D-AC45-323E8086A56F}" type="presParOf" srcId="{AD4454C2-32C3-0249-9624-181DAD2524AE}" destId="{C5C8C43C-DD21-5247-8405-7CE1009AB3A4}" srcOrd="1" destOrd="0" presId="urn:microsoft.com/office/officeart/2005/8/layout/hProcess11"/>
    <dgm:cxn modelId="{AE73EA65-60F3-F24F-8AFD-5B6CFA992F23}" type="presParOf" srcId="{AD4454C2-32C3-0249-9624-181DAD2524AE}" destId="{AE1618C2-7CC6-2E40-9A98-295C1B38255B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23718ED7-AF29-6B41-AD06-4F6A99D1C268}" type="presParOf" srcId="{3FE9B5F9-2F11-7D4B-95EF-156EEF48AF15}" destId="{88541B26-D098-B04F-A118-B2F701181632}" srcOrd="12" destOrd="0" presId="urn:microsoft.com/office/officeart/2005/8/layout/hProcess11"/>
    <dgm:cxn modelId="{29A310F7-861F-714C-A6A1-CF4140D72968}" type="presParOf" srcId="{88541B26-D098-B04F-A118-B2F701181632}" destId="{709BBFE4-ACAA-5949-9C14-5B2BA84B1D9C}" srcOrd="0" destOrd="0" presId="urn:microsoft.com/office/officeart/2005/8/layout/hProcess11"/>
    <dgm:cxn modelId="{0C9B59D6-068B-904C-B180-13F1D641D636}" type="presParOf" srcId="{88541B26-D098-B04F-A118-B2F701181632}" destId="{841E7CA7-88FB-034B-91EF-D7F42251B9E1}" srcOrd="1" destOrd="0" presId="urn:microsoft.com/office/officeart/2005/8/layout/hProcess11"/>
    <dgm:cxn modelId="{E5BA05BD-CC6E-274C-B2FA-E068FA926789}" type="presParOf" srcId="{88541B26-D098-B04F-A118-B2F701181632}" destId="{75DCEBEC-F15A-0B4B-9B40-F6B47E060F5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2003:DW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82181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3B3D0A5B-616E-FD43-B8A4-9E671E640FA6}" type="pres">
      <dgm:prSet presAssocID="{C9E8BFCE-113E-3F4C-9A96-E6F36FFB6935}" presName="compositeA" presStyleCnt="0"/>
      <dgm:spPr/>
    </dgm:pt>
    <dgm:pt modelId="{C4A386A3-4E3E-8C49-808E-5FAD039888CD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BF8ACD2D-57C8-094E-9795-5401A56DF8E3}" type="pres">
      <dgm:prSet presAssocID="{C9E8BFCE-113E-3F4C-9A96-E6F36FFB6935}" presName="circleA" presStyleLbl="node1" presStyleIdx="2" presStyleCnt="7"/>
      <dgm:spPr/>
    </dgm:pt>
    <dgm:pt modelId="{ED6BD30F-40B7-264F-9FB3-3FB3635AB9E2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1E54AF10-CE8F-2246-AE11-813D74CA8BBF}" type="pres">
      <dgm:prSet presAssocID="{D7988F92-4A22-6E46-A3E2-59B771CCABA3}" presName="compositeB" presStyleCnt="0"/>
      <dgm:spPr/>
    </dgm:pt>
    <dgm:pt modelId="{9031078A-3D5E-9149-AC09-EEDBD65ECCE8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1C755B99-5723-2F41-88B7-490D1986DFB3}" type="pres">
      <dgm:prSet presAssocID="{D7988F92-4A22-6E46-A3E2-59B771CCABA3}" presName="circleB" presStyleLbl="node1" presStyleIdx="3" presStyleCnt="7"/>
      <dgm:spPr/>
    </dgm:pt>
    <dgm:pt modelId="{7EB6CB4F-643E-8542-AEBC-6A9204B11E0B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A29FD4C8-BB66-424D-A925-8846DBA354FC}" type="pres">
      <dgm:prSet presAssocID="{22CDABE5-8D5F-7B44-A1DD-CBAE2C062F53}" presName="compositeA" presStyleCnt="0"/>
      <dgm:spPr/>
    </dgm:pt>
    <dgm:pt modelId="{FE2CDF27-AA6D-8B44-B2C7-7D82F98DB15C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428E5D77-B610-FE45-B50A-8030A37CC2CB}" type="pres">
      <dgm:prSet presAssocID="{22CDABE5-8D5F-7B44-A1DD-CBAE2C062F53}" presName="circleA" presStyleLbl="node1" presStyleIdx="4" presStyleCnt="7"/>
      <dgm:spPr/>
    </dgm:pt>
    <dgm:pt modelId="{8525DADB-CA84-D44C-A30D-B4B0B2C8D967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E0C43C01-DCD5-284B-B967-A321E572A15A}" type="pres">
      <dgm:prSet presAssocID="{12FE5674-127B-EE4B-926D-A9EDD4472EDB}" presName="compositeB" presStyleCnt="0"/>
      <dgm:spPr/>
    </dgm:pt>
    <dgm:pt modelId="{10658C61-6899-D044-A704-40553DBD549D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6C615195-FBE8-8049-9703-DEA9E60950AA}" type="pres">
      <dgm:prSet presAssocID="{12FE5674-127B-EE4B-926D-A9EDD4472EDB}" presName="circleB" presStyleLbl="node1" presStyleIdx="5" presStyleCnt="7"/>
      <dgm:spPr/>
    </dgm:pt>
    <dgm:pt modelId="{06A4B0E9-E598-304B-B25A-3BA47D2578FE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4D1E54CC-F386-A641-8734-373E227ED94F}" type="pres">
      <dgm:prSet presAssocID="{868C57C2-B7A5-D94B-BEBD-1FA34E3EC3AD}" presName="compositeA" presStyleCnt="0"/>
      <dgm:spPr/>
    </dgm:pt>
    <dgm:pt modelId="{EA51DF77-A378-EF46-9D2B-7B715954E632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49E4C846-86E7-ED48-A898-C55748D45AAE}" type="pres">
      <dgm:prSet presAssocID="{868C57C2-B7A5-D94B-BEBD-1FA34E3EC3AD}" presName="circleA" presStyleLbl="node1" presStyleIdx="6" presStyleCnt="7"/>
      <dgm:spPr/>
    </dgm:pt>
    <dgm:pt modelId="{FB83D76A-8279-8F4C-A3F8-A8480BBD08B2}" type="pres">
      <dgm:prSet presAssocID="{868C57C2-B7A5-D94B-BEBD-1FA34E3EC3AD}" presName="spaceA" presStyleCnt="0"/>
      <dgm:spPr/>
    </dgm:pt>
  </dgm:ptLst>
  <dgm:cxnLst>
    <dgm:cxn modelId="{34428308-E01D-5142-BF67-378509026F57}" type="presOf" srcId="{C9E8BFCE-113E-3F4C-9A96-E6F36FFB6935}" destId="{C4A386A3-4E3E-8C49-808E-5FAD039888CD}" srcOrd="0" destOrd="0" presId="urn:microsoft.com/office/officeart/2005/8/layout/hProcess11"/>
    <dgm:cxn modelId="{2F14AC09-C226-5C44-B36D-D64F9E01C978}" type="presOf" srcId="{D7988F92-4A22-6E46-A3E2-59B771CCABA3}" destId="{9031078A-3D5E-9149-AC09-EEDBD65ECCE8}" srcOrd="0" destOrd="0" presId="urn:microsoft.com/office/officeart/2005/8/layout/hProcess11"/>
    <dgm:cxn modelId="{970E101D-38CE-234A-9A64-FE08324C506F}" type="presOf" srcId="{22CDABE5-8D5F-7B44-A1DD-CBAE2C062F53}" destId="{FE2CDF27-AA6D-8B44-B2C7-7D82F98DB15C}" srcOrd="0" destOrd="0" presId="urn:microsoft.com/office/officeart/2005/8/layout/hProcess11"/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7C4ED2A2-69A0-F248-B9E8-06D5A8EC2E32}" type="presOf" srcId="{868C57C2-B7A5-D94B-BEBD-1FA34E3EC3AD}" destId="{EA51DF77-A378-EF46-9D2B-7B715954E632}" srcOrd="0" destOrd="0" presId="urn:microsoft.com/office/officeart/2005/8/layout/hProcess11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6DF4D3AF-B888-1143-908C-371C847118A8}" type="presOf" srcId="{12FE5674-127B-EE4B-926D-A9EDD4472EDB}" destId="{10658C61-6899-D044-A704-40553DBD549D}" srcOrd="0" destOrd="0" presId="urn:microsoft.com/office/officeart/2005/8/layout/hProcess11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471ABF7F-7DD2-E741-BD57-EACAE13967F2}" type="presParOf" srcId="{3FE9B5F9-2F11-7D4B-95EF-156EEF48AF15}" destId="{3B3D0A5B-616E-FD43-B8A4-9E671E640FA6}" srcOrd="4" destOrd="0" presId="urn:microsoft.com/office/officeart/2005/8/layout/hProcess11"/>
    <dgm:cxn modelId="{93DBA5C5-EDFD-7241-AF7C-E2F8CDE9834B}" type="presParOf" srcId="{3B3D0A5B-616E-FD43-B8A4-9E671E640FA6}" destId="{C4A386A3-4E3E-8C49-808E-5FAD039888CD}" srcOrd="0" destOrd="0" presId="urn:microsoft.com/office/officeart/2005/8/layout/hProcess11"/>
    <dgm:cxn modelId="{C64F10B3-F92F-0643-9F8B-12EACC205286}" type="presParOf" srcId="{3B3D0A5B-616E-FD43-B8A4-9E671E640FA6}" destId="{BF8ACD2D-57C8-094E-9795-5401A56DF8E3}" srcOrd="1" destOrd="0" presId="urn:microsoft.com/office/officeart/2005/8/layout/hProcess11"/>
    <dgm:cxn modelId="{2EA31B91-6E34-7E4B-9B21-D26823AA8CEF}" type="presParOf" srcId="{3B3D0A5B-616E-FD43-B8A4-9E671E640FA6}" destId="{ED6BD30F-40B7-264F-9FB3-3FB3635AB9E2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43055181-FAB7-1642-8D2B-4CC442B4DBCD}" type="presParOf" srcId="{3FE9B5F9-2F11-7D4B-95EF-156EEF48AF15}" destId="{1E54AF10-CE8F-2246-AE11-813D74CA8BBF}" srcOrd="6" destOrd="0" presId="urn:microsoft.com/office/officeart/2005/8/layout/hProcess11"/>
    <dgm:cxn modelId="{AD7EC9FF-DCD5-8A41-BA39-108EB3C4905F}" type="presParOf" srcId="{1E54AF10-CE8F-2246-AE11-813D74CA8BBF}" destId="{9031078A-3D5E-9149-AC09-EEDBD65ECCE8}" srcOrd="0" destOrd="0" presId="urn:microsoft.com/office/officeart/2005/8/layout/hProcess11"/>
    <dgm:cxn modelId="{347CE6FE-2347-904A-8CF4-5252D0AFD618}" type="presParOf" srcId="{1E54AF10-CE8F-2246-AE11-813D74CA8BBF}" destId="{1C755B99-5723-2F41-88B7-490D1986DFB3}" srcOrd="1" destOrd="0" presId="urn:microsoft.com/office/officeart/2005/8/layout/hProcess11"/>
    <dgm:cxn modelId="{FB4DAEB1-9A4E-9E47-910F-B03C6835B8F8}" type="presParOf" srcId="{1E54AF10-CE8F-2246-AE11-813D74CA8BBF}" destId="{7EB6CB4F-643E-8542-AEBC-6A9204B11E0B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FF7D3A3F-E24E-1744-8BA1-CC52063AA588}" type="presParOf" srcId="{3FE9B5F9-2F11-7D4B-95EF-156EEF48AF15}" destId="{A29FD4C8-BB66-424D-A925-8846DBA354FC}" srcOrd="8" destOrd="0" presId="urn:microsoft.com/office/officeart/2005/8/layout/hProcess11"/>
    <dgm:cxn modelId="{6CAB1B58-26B0-1842-AD98-1BB8BC6E875E}" type="presParOf" srcId="{A29FD4C8-BB66-424D-A925-8846DBA354FC}" destId="{FE2CDF27-AA6D-8B44-B2C7-7D82F98DB15C}" srcOrd="0" destOrd="0" presId="urn:microsoft.com/office/officeart/2005/8/layout/hProcess11"/>
    <dgm:cxn modelId="{AC638708-5F3F-6046-A2E3-0710665C697F}" type="presParOf" srcId="{A29FD4C8-BB66-424D-A925-8846DBA354FC}" destId="{428E5D77-B610-FE45-B50A-8030A37CC2CB}" srcOrd="1" destOrd="0" presId="urn:microsoft.com/office/officeart/2005/8/layout/hProcess11"/>
    <dgm:cxn modelId="{F5CE0FA6-8187-1A49-ACB2-3E35705B2018}" type="presParOf" srcId="{A29FD4C8-BB66-424D-A925-8846DBA354FC}" destId="{8525DADB-CA84-D44C-A30D-B4B0B2C8D967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D68460E6-CE51-5345-8829-7CECB3EDA67D}" type="presParOf" srcId="{3FE9B5F9-2F11-7D4B-95EF-156EEF48AF15}" destId="{E0C43C01-DCD5-284B-B967-A321E572A15A}" srcOrd="10" destOrd="0" presId="urn:microsoft.com/office/officeart/2005/8/layout/hProcess11"/>
    <dgm:cxn modelId="{CA2D666A-2D2A-3443-9132-11388B0B8CA4}" type="presParOf" srcId="{E0C43C01-DCD5-284B-B967-A321E572A15A}" destId="{10658C61-6899-D044-A704-40553DBD549D}" srcOrd="0" destOrd="0" presId="urn:microsoft.com/office/officeart/2005/8/layout/hProcess11"/>
    <dgm:cxn modelId="{21E56971-7D11-364B-8489-14AAF43FA5DA}" type="presParOf" srcId="{E0C43C01-DCD5-284B-B967-A321E572A15A}" destId="{6C615195-FBE8-8049-9703-DEA9E60950AA}" srcOrd="1" destOrd="0" presId="urn:microsoft.com/office/officeart/2005/8/layout/hProcess11"/>
    <dgm:cxn modelId="{9CF7C71C-C08D-E74D-9B8A-129FDAE0125F}" type="presParOf" srcId="{E0C43C01-DCD5-284B-B967-A321E572A15A}" destId="{06A4B0E9-E598-304B-B25A-3BA47D2578FE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00044F68-3307-CD47-BE22-611F0F8E93A9}" type="presParOf" srcId="{3FE9B5F9-2F11-7D4B-95EF-156EEF48AF15}" destId="{4D1E54CC-F386-A641-8734-373E227ED94F}" srcOrd="12" destOrd="0" presId="urn:microsoft.com/office/officeart/2005/8/layout/hProcess11"/>
    <dgm:cxn modelId="{27EDF76B-4031-2E42-96A5-13FE978EF698}" type="presParOf" srcId="{4D1E54CC-F386-A641-8734-373E227ED94F}" destId="{EA51DF77-A378-EF46-9D2B-7B715954E632}" srcOrd="0" destOrd="0" presId="urn:microsoft.com/office/officeart/2005/8/layout/hProcess11"/>
    <dgm:cxn modelId="{48B95ED2-16F0-6B4E-BE95-F0435C17863C}" type="presParOf" srcId="{4D1E54CC-F386-A641-8734-373E227ED94F}" destId="{49E4C846-86E7-ED48-A898-C55748D45AAE}" srcOrd="1" destOrd="0" presId="urn:microsoft.com/office/officeart/2005/8/layout/hProcess11"/>
    <dgm:cxn modelId="{463B4945-EAA5-E04A-B2CC-F5789444A8F1}" type="presParOf" srcId="{4D1E54CC-F386-A641-8734-373E227ED94F}" destId="{FB83D76A-8279-8F4C-A3F8-A8480BBD08B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</a:t>
          </a:r>
          <a:br>
            <a:rPr lang="en-GB" dirty="0"/>
          </a:br>
          <a:r>
            <a:rPr lang="en-GB" dirty="0"/>
            <a:t>D-W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2006:</a:t>
          </a:r>
        </a:p>
        <a:p>
          <a:r>
            <a:rPr lang="en-GB" dirty="0"/>
            <a:t>DIQKD from CHSH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82181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06368AD3-3CD8-2C4A-9024-5F3288233727}" type="pres">
      <dgm:prSet presAssocID="{C9E8BFCE-113E-3F4C-9A96-E6F36FFB6935}" presName="compositeA" presStyleCnt="0"/>
      <dgm:spPr/>
    </dgm:pt>
    <dgm:pt modelId="{40E2B9F3-7479-A84B-99D1-EEF2D9844459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15419AB5-F463-6640-9F61-7E11521761AA}" type="pres">
      <dgm:prSet presAssocID="{C9E8BFCE-113E-3F4C-9A96-E6F36FFB6935}" presName="circleA" presStyleLbl="node1" presStyleIdx="2" presStyleCnt="7"/>
      <dgm:spPr/>
    </dgm:pt>
    <dgm:pt modelId="{32B3BA74-2BB9-3141-9373-F00AF7FB678A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A888DFDA-F0BD-3E4F-928C-D1632645ABC3}" type="pres">
      <dgm:prSet presAssocID="{D7988F92-4A22-6E46-A3E2-59B771CCABA3}" presName="compositeB" presStyleCnt="0"/>
      <dgm:spPr/>
    </dgm:pt>
    <dgm:pt modelId="{1D87FAFE-6576-1944-9977-C18FE468DF1B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6EA03291-7CE2-B34C-808C-1B20F741B169}" type="pres">
      <dgm:prSet presAssocID="{D7988F92-4A22-6E46-A3E2-59B771CCABA3}" presName="circleB" presStyleLbl="node1" presStyleIdx="3" presStyleCnt="7"/>
      <dgm:spPr/>
    </dgm:pt>
    <dgm:pt modelId="{B6E5D591-1F52-FD4D-B096-3A30CA8F502A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7436E992-9003-234E-B047-F1C754E1B465}" type="pres">
      <dgm:prSet presAssocID="{22CDABE5-8D5F-7B44-A1DD-CBAE2C062F53}" presName="compositeA" presStyleCnt="0"/>
      <dgm:spPr/>
    </dgm:pt>
    <dgm:pt modelId="{DAB826F2-2ABC-374A-B160-05B84A38B869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5B254086-865C-4741-BC0F-86DC9A6DF468}" type="pres">
      <dgm:prSet presAssocID="{22CDABE5-8D5F-7B44-A1DD-CBAE2C062F53}" presName="circleA" presStyleLbl="node1" presStyleIdx="4" presStyleCnt="7"/>
      <dgm:spPr/>
    </dgm:pt>
    <dgm:pt modelId="{BD49216F-E5BB-1844-BA45-F54A76C3D73E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5C233C76-3D4F-3B40-BA72-1282086FB43E}" type="pres">
      <dgm:prSet presAssocID="{12FE5674-127B-EE4B-926D-A9EDD4472EDB}" presName="compositeB" presStyleCnt="0"/>
      <dgm:spPr/>
    </dgm:pt>
    <dgm:pt modelId="{D0BA40D3-DC82-C04F-A96E-5689412CF951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50EB7C72-D7DF-284A-8DF7-905DE2386CF0}" type="pres">
      <dgm:prSet presAssocID="{12FE5674-127B-EE4B-926D-A9EDD4472EDB}" presName="circleB" presStyleLbl="node1" presStyleIdx="5" presStyleCnt="7"/>
      <dgm:spPr/>
    </dgm:pt>
    <dgm:pt modelId="{EEA7B9CB-4BBE-814F-BFCE-F4139A5D55A7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5D912641-DCE9-804E-967E-8D663EBE2E02}" type="pres">
      <dgm:prSet presAssocID="{868C57C2-B7A5-D94B-BEBD-1FA34E3EC3AD}" presName="compositeA" presStyleCnt="0"/>
      <dgm:spPr/>
    </dgm:pt>
    <dgm:pt modelId="{E1C2A995-660B-6B40-B413-9C2122337E78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A4C5B081-B727-8C49-9708-1C26DB99E475}" type="pres">
      <dgm:prSet presAssocID="{868C57C2-B7A5-D94B-BEBD-1FA34E3EC3AD}" presName="circleA" presStyleLbl="node1" presStyleIdx="6" presStyleCnt="7"/>
      <dgm:spPr/>
    </dgm:pt>
    <dgm:pt modelId="{05D26472-FC34-164F-B88D-75CF2A0F647D}" type="pres">
      <dgm:prSet presAssocID="{868C57C2-B7A5-D94B-BEBD-1FA34E3EC3AD}" presName="spaceA" presStyleCnt="0"/>
      <dgm:spPr/>
    </dgm:pt>
  </dgm:ptLst>
  <dgm:cxnLst>
    <dgm:cxn modelId="{2A8C3D19-32F4-6844-94F8-845A84CDC1D4}" type="presOf" srcId="{12FE5674-127B-EE4B-926D-A9EDD4472EDB}" destId="{D0BA40D3-DC82-C04F-A96E-5689412CF951}" srcOrd="0" destOrd="0" presId="urn:microsoft.com/office/officeart/2005/8/layout/hProcess11"/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AF9DC123-706A-0B41-9622-D5BBB82315D7}" type="presOf" srcId="{868C57C2-B7A5-D94B-BEBD-1FA34E3EC3AD}" destId="{E1C2A995-660B-6B40-B413-9C2122337E78}" srcOrd="0" destOrd="0" presId="urn:microsoft.com/office/officeart/2005/8/layout/hProcess11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6550815E-0737-D24F-88C6-45068801A83C}" type="presOf" srcId="{C9E8BFCE-113E-3F4C-9A96-E6F36FFB6935}" destId="{40E2B9F3-7479-A84B-99D1-EEF2D9844459}" srcOrd="0" destOrd="0" presId="urn:microsoft.com/office/officeart/2005/8/layout/hProcess11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E8BE1E93-377A-2D47-B9DF-35FB048CCB12}" type="presOf" srcId="{22CDABE5-8D5F-7B44-A1DD-CBAE2C062F53}" destId="{DAB826F2-2ABC-374A-B160-05B84A38B869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08DD9AD8-8AA3-064A-9B16-6D64AF1C587E}" type="presOf" srcId="{D7988F92-4A22-6E46-A3E2-59B771CCABA3}" destId="{1D87FAFE-6576-1944-9977-C18FE468DF1B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EE27EB00-2C11-5848-8281-A5A8A2F03D50}" type="presParOf" srcId="{3FE9B5F9-2F11-7D4B-95EF-156EEF48AF15}" destId="{06368AD3-3CD8-2C4A-9024-5F3288233727}" srcOrd="4" destOrd="0" presId="urn:microsoft.com/office/officeart/2005/8/layout/hProcess11"/>
    <dgm:cxn modelId="{80F9D188-4F34-A544-8F4F-09A06A1845F3}" type="presParOf" srcId="{06368AD3-3CD8-2C4A-9024-5F3288233727}" destId="{40E2B9F3-7479-A84B-99D1-EEF2D9844459}" srcOrd="0" destOrd="0" presId="urn:microsoft.com/office/officeart/2005/8/layout/hProcess11"/>
    <dgm:cxn modelId="{768A9877-EF8F-634C-A23B-FFB184570EDE}" type="presParOf" srcId="{06368AD3-3CD8-2C4A-9024-5F3288233727}" destId="{15419AB5-F463-6640-9F61-7E11521761AA}" srcOrd="1" destOrd="0" presId="urn:microsoft.com/office/officeart/2005/8/layout/hProcess11"/>
    <dgm:cxn modelId="{523C4F92-0268-0B42-A7DC-CE8E5FF602D3}" type="presParOf" srcId="{06368AD3-3CD8-2C4A-9024-5F3288233727}" destId="{32B3BA74-2BB9-3141-9373-F00AF7FB678A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7497B8A9-A878-F441-9AC6-DE4FB574F5B3}" type="presParOf" srcId="{3FE9B5F9-2F11-7D4B-95EF-156EEF48AF15}" destId="{A888DFDA-F0BD-3E4F-928C-D1632645ABC3}" srcOrd="6" destOrd="0" presId="urn:microsoft.com/office/officeart/2005/8/layout/hProcess11"/>
    <dgm:cxn modelId="{9B3D53CC-621A-BF4A-B58B-96C75D7A8395}" type="presParOf" srcId="{A888DFDA-F0BD-3E4F-928C-D1632645ABC3}" destId="{1D87FAFE-6576-1944-9977-C18FE468DF1B}" srcOrd="0" destOrd="0" presId="urn:microsoft.com/office/officeart/2005/8/layout/hProcess11"/>
    <dgm:cxn modelId="{97F6692B-03A9-A74A-99D3-CD660A6DBC63}" type="presParOf" srcId="{A888DFDA-F0BD-3E4F-928C-D1632645ABC3}" destId="{6EA03291-7CE2-B34C-808C-1B20F741B169}" srcOrd="1" destOrd="0" presId="urn:microsoft.com/office/officeart/2005/8/layout/hProcess11"/>
    <dgm:cxn modelId="{EC566D34-925A-0B43-8F02-243DD8C9C240}" type="presParOf" srcId="{A888DFDA-F0BD-3E4F-928C-D1632645ABC3}" destId="{B6E5D591-1F52-FD4D-B096-3A30CA8F502A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21BADFCD-5D3C-F149-8333-1B63666BE4C8}" type="presParOf" srcId="{3FE9B5F9-2F11-7D4B-95EF-156EEF48AF15}" destId="{7436E992-9003-234E-B047-F1C754E1B465}" srcOrd="8" destOrd="0" presId="urn:microsoft.com/office/officeart/2005/8/layout/hProcess11"/>
    <dgm:cxn modelId="{8B32015B-5637-F744-8004-13E2BFAE1DCE}" type="presParOf" srcId="{7436E992-9003-234E-B047-F1C754E1B465}" destId="{DAB826F2-2ABC-374A-B160-05B84A38B869}" srcOrd="0" destOrd="0" presId="urn:microsoft.com/office/officeart/2005/8/layout/hProcess11"/>
    <dgm:cxn modelId="{D03B369F-DCF2-5A46-A081-26BFE16FD003}" type="presParOf" srcId="{7436E992-9003-234E-B047-F1C754E1B465}" destId="{5B254086-865C-4741-BC0F-86DC9A6DF468}" srcOrd="1" destOrd="0" presId="urn:microsoft.com/office/officeart/2005/8/layout/hProcess11"/>
    <dgm:cxn modelId="{81AFF7FC-B6A7-7D46-9768-47E0153A0D41}" type="presParOf" srcId="{7436E992-9003-234E-B047-F1C754E1B465}" destId="{BD49216F-E5BB-1844-BA45-F54A76C3D73E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09F95F63-53B6-AA4F-A8A3-25735DA97285}" type="presParOf" srcId="{3FE9B5F9-2F11-7D4B-95EF-156EEF48AF15}" destId="{5C233C76-3D4F-3B40-BA72-1282086FB43E}" srcOrd="10" destOrd="0" presId="urn:microsoft.com/office/officeart/2005/8/layout/hProcess11"/>
    <dgm:cxn modelId="{FC7AD75A-1774-1746-BBCB-DA88E801AFD5}" type="presParOf" srcId="{5C233C76-3D4F-3B40-BA72-1282086FB43E}" destId="{D0BA40D3-DC82-C04F-A96E-5689412CF951}" srcOrd="0" destOrd="0" presId="urn:microsoft.com/office/officeart/2005/8/layout/hProcess11"/>
    <dgm:cxn modelId="{FE1A15FF-ECBD-0E49-9C97-95A8160CD588}" type="presParOf" srcId="{5C233C76-3D4F-3B40-BA72-1282086FB43E}" destId="{50EB7C72-D7DF-284A-8DF7-905DE2386CF0}" srcOrd="1" destOrd="0" presId="urn:microsoft.com/office/officeart/2005/8/layout/hProcess11"/>
    <dgm:cxn modelId="{39006202-5E30-CF4D-9846-DC1290BDFF62}" type="presParOf" srcId="{5C233C76-3D4F-3B40-BA72-1282086FB43E}" destId="{EEA7B9CB-4BBE-814F-BFCE-F4139A5D55A7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ED9E7E10-5894-534A-A81A-8793816426D5}" type="presParOf" srcId="{3FE9B5F9-2F11-7D4B-95EF-156EEF48AF15}" destId="{5D912641-DCE9-804E-967E-8D663EBE2E02}" srcOrd="12" destOrd="0" presId="urn:microsoft.com/office/officeart/2005/8/layout/hProcess11"/>
    <dgm:cxn modelId="{2DCEC451-D784-3249-9D13-175C1FAD8404}" type="presParOf" srcId="{5D912641-DCE9-804E-967E-8D663EBE2E02}" destId="{E1C2A995-660B-6B40-B413-9C2122337E78}" srcOrd="0" destOrd="0" presId="urn:microsoft.com/office/officeart/2005/8/layout/hProcess11"/>
    <dgm:cxn modelId="{8214FE39-24E1-034A-A3EB-5C5F729F17F7}" type="presParOf" srcId="{5D912641-DCE9-804E-967E-8D663EBE2E02}" destId="{A4C5B081-B727-8C49-9708-1C26DB99E475}" srcOrd="1" destOrd="0" presId="urn:microsoft.com/office/officeart/2005/8/layout/hProcess11"/>
    <dgm:cxn modelId="{6A6F77DA-FBC8-F747-898E-B19D15815A21}" type="presParOf" srcId="{5D912641-DCE9-804E-967E-8D663EBE2E02}" destId="{05D26472-FC34-164F-B88D-75CF2A0F64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</a:t>
          </a:r>
          <a:br>
            <a:rPr lang="en-GB" dirty="0"/>
          </a:br>
          <a:r>
            <a:rPr lang="en-GB" dirty="0"/>
            <a:t>D-W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2006:</a:t>
          </a:r>
        </a:p>
        <a:p>
          <a:r>
            <a:rPr lang="en-GB" dirty="0"/>
            <a:t>DIQKD from CHSH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2005:</a:t>
          </a:r>
        </a:p>
        <a:p>
          <a:r>
            <a:rPr lang="en-GB" dirty="0"/>
            <a:t>Renner Security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82181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06368AD3-3CD8-2C4A-9024-5F3288233727}" type="pres">
      <dgm:prSet presAssocID="{C9E8BFCE-113E-3F4C-9A96-E6F36FFB6935}" presName="compositeA" presStyleCnt="0"/>
      <dgm:spPr/>
    </dgm:pt>
    <dgm:pt modelId="{40E2B9F3-7479-A84B-99D1-EEF2D9844459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15419AB5-F463-6640-9F61-7E11521761AA}" type="pres">
      <dgm:prSet presAssocID="{C9E8BFCE-113E-3F4C-9A96-E6F36FFB6935}" presName="circleA" presStyleLbl="node1" presStyleIdx="2" presStyleCnt="7"/>
      <dgm:spPr/>
    </dgm:pt>
    <dgm:pt modelId="{32B3BA74-2BB9-3141-9373-F00AF7FB678A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A888DFDA-F0BD-3E4F-928C-D1632645ABC3}" type="pres">
      <dgm:prSet presAssocID="{D7988F92-4A22-6E46-A3E2-59B771CCABA3}" presName="compositeB" presStyleCnt="0"/>
      <dgm:spPr/>
    </dgm:pt>
    <dgm:pt modelId="{1D87FAFE-6576-1944-9977-C18FE468DF1B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6EA03291-7CE2-B34C-808C-1B20F741B169}" type="pres">
      <dgm:prSet presAssocID="{D7988F92-4A22-6E46-A3E2-59B771CCABA3}" presName="circleB" presStyleLbl="node1" presStyleIdx="3" presStyleCnt="7"/>
      <dgm:spPr/>
    </dgm:pt>
    <dgm:pt modelId="{B6E5D591-1F52-FD4D-B096-3A30CA8F502A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7436E992-9003-234E-B047-F1C754E1B465}" type="pres">
      <dgm:prSet presAssocID="{22CDABE5-8D5F-7B44-A1DD-CBAE2C062F53}" presName="compositeA" presStyleCnt="0"/>
      <dgm:spPr/>
    </dgm:pt>
    <dgm:pt modelId="{DAB826F2-2ABC-374A-B160-05B84A38B869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5B254086-865C-4741-BC0F-86DC9A6DF468}" type="pres">
      <dgm:prSet presAssocID="{22CDABE5-8D5F-7B44-A1DD-CBAE2C062F53}" presName="circleA" presStyleLbl="node1" presStyleIdx="4" presStyleCnt="7"/>
      <dgm:spPr/>
    </dgm:pt>
    <dgm:pt modelId="{BD49216F-E5BB-1844-BA45-F54A76C3D73E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C9DDDCE4-B070-D84C-AE16-51F2B5CAA873}" type="pres">
      <dgm:prSet presAssocID="{12FE5674-127B-EE4B-926D-A9EDD4472EDB}" presName="compositeB" presStyleCnt="0"/>
      <dgm:spPr/>
    </dgm:pt>
    <dgm:pt modelId="{1FA2F48F-623F-FE47-B1CA-0B7F9F0CC559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D7BFEC4B-13F2-F646-8A3D-E19412B934AF}" type="pres">
      <dgm:prSet presAssocID="{12FE5674-127B-EE4B-926D-A9EDD4472EDB}" presName="circleB" presStyleLbl="node1" presStyleIdx="5" presStyleCnt="7"/>
      <dgm:spPr/>
    </dgm:pt>
    <dgm:pt modelId="{EF51456C-6BC4-F542-9DCC-6FFD5F1D081F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79626DFB-971F-E446-B8EF-0A015BF7D32C}" type="pres">
      <dgm:prSet presAssocID="{868C57C2-B7A5-D94B-BEBD-1FA34E3EC3AD}" presName="compositeA" presStyleCnt="0"/>
      <dgm:spPr/>
    </dgm:pt>
    <dgm:pt modelId="{7435AC90-1C21-9347-8371-C9079C77E5C7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1EDDBEBE-4900-9040-A8EE-EF635B76D638}" type="pres">
      <dgm:prSet presAssocID="{868C57C2-B7A5-D94B-BEBD-1FA34E3EC3AD}" presName="circleA" presStyleLbl="node1" presStyleIdx="6" presStyleCnt="7"/>
      <dgm:spPr/>
    </dgm:pt>
    <dgm:pt modelId="{4874E494-79C3-834D-9FD4-30CF846CDE4F}" type="pres">
      <dgm:prSet presAssocID="{868C57C2-B7A5-D94B-BEBD-1FA34E3EC3AD}" presName="spaceA" presStyleCnt="0"/>
      <dgm:spPr/>
    </dgm:pt>
  </dgm:ptLst>
  <dgm:cxnLst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6550815E-0737-D24F-88C6-45068801A83C}" type="presOf" srcId="{C9E8BFCE-113E-3F4C-9A96-E6F36FFB6935}" destId="{40E2B9F3-7479-A84B-99D1-EEF2D9844459}" srcOrd="0" destOrd="0" presId="urn:microsoft.com/office/officeart/2005/8/layout/hProcess11"/>
    <dgm:cxn modelId="{6827776B-0C76-354C-8792-6BD58609C5E9}" type="presOf" srcId="{868C57C2-B7A5-D94B-BEBD-1FA34E3EC3AD}" destId="{7435AC90-1C21-9347-8371-C9079C77E5C7}" srcOrd="0" destOrd="0" presId="urn:microsoft.com/office/officeart/2005/8/layout/hProcess11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E8BE1E93-377A-2D47-B9DF-35FB048CCB12}" type="presOf" srcId="{22CDABE5-8D5F-7B44-A1DD-CBAE2C062F53}" destId="{DAB826F2-2ABC-374A-B160-05B84A38B869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9D9C28A2-E0C1-7747-8E59-14E1C30209DA}" type="presOf" srcId="{12FE5674-127B-EE4B-926D-A9EDD4472EDB}" destId="{1FA2F48F-623F-FE47-B1CA-0B7F9F0CC559}" srcOrd="0" destOrd="0" presId="urn:microsoft.com/office/officeart/2005/8/layout/hProcess11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08DD9AD8-8AA3-064A-9B16-6D64AF1C587E}" type="presOf" srcId="{D7988F92-4A22-6E46-A3E2-59B771CCABA3}" destId="{1D87FAFE-6576-1944-9977-C18FE468DF1B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EE27EB00-2C11-5848-8281-A5A8A2F03D50}" type="presParOf" srcId="{3FE9B5F9-2F11-7D4B-95EF-156EEF48AF15}" destId="{06368AD3-3CD8-2C4A-9024-5F3288233727}" srcOrd="4" destOrd="0" presId="urn:microsoft.com/office/officeart/2005/8/layout/hProcess11"/>
    <dgm:cxn modelId="{80F9D188-4F34-A544-8F4F-09A06A1845F3}" type="presParOf" srcId="{06368AD3-3CD8-2C4A-9024-5F3288233727}" destId="{40E2B9F3-7479-A84B-99D1-EEF2D9844459}" srcOrd="0" destOrd="0" presId="urn:microsoft.com/office/officeart/2005/8/layout/hProcess11"/>
    <dgm:cxn modelId="{768A9877-EF8F-634C-A23B-FFB184570EDE}" type="presParOf" srcId="{06368AD3-3CD8-2C4A-9024-5F3288233727}" destId="{15419AB5-F463-6640-9F61-7E11521761AA}" srcOrd="1" destOrd="0" presId="urn:microsoft.com/office/officeart/2005/8/layout/hProcess11"/>
    <dgm:cxn modelId="{523C4F92-0268-0B42-A7DC-CE8E5FF602D3}" type="presParOf" srcId="{06368AD3-3CD8-2C4A-9024-5F3288233727}" destId="{32B3BA74-2BB9-3141-9373-F00AF7FB678A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7497B8A9-A878-F441-9AC6-DE4FB574F5B3}" type="presParOf" srcId="{3FE9B5F9-2F11-7D4B-95EF-156EEF48AF15}" destId="{A888DFDA-F0BD-3E4F-928C-D1632645ABC3}" srcOrd="6" destOrd="0" presId="urn:microsoft.com/office/officeart/2005/8/layout/hProcess11"/>
    <dgm:cxn modelId="{9B3D53CC-621A-BF4A-B58B-96C75D7A8395}" type="presParOf" srcId="{A888DFDA-F0BD-3E4F-928C-D1632645ABC3}" destId="{1D87FAFE-6576-1944-9977-C18FE468DF1B}" srcOrd="0" destOrd="0" presId="urn:microsoft.com/office/officeart/2005/8/layout/hProcess11"/>
    <dgm:cxn modelId="{97F6692B-03A9-A74A-99D3-CD660A6DBC63}" type="presParOf" srcId="{A888DFDA-F0BD-3E4F-928C-D1632645ABC3}" destId="{6EA03291-7CE2-B34C-808C-1B20F741B169}" srcOrd="1" destOrd="0" presId="urn:microsoft.com/office/officeart/2005/8/layout/hProcess11"/>
    <dgm:cxn modelId="{EC566D34-925A-0B43-8F02-243DD8C9C240}" type="presParOf" srcId="{A888DFDA-F0BD-3E4F-928C-D1632645ABC3}" destId="{B6E5D591-1F52-FD4D-B096-3A30CA8F502A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21BADFCD-5D3C-F149-8333-1B63666BE4C8}" type="presParOf" srcId="{3FE9B5F9-2F11-7D4B-95EF-156EEF48AF15}" destId="{7436E992-9003-234E-B047-F1C754E1B465}" srcOrd="8" destOrd="0" presId="urn:microsoft.com/office/officeart/2005/8/layout/hProcess11"/>
    <dgm:cxn modelId="{8B32015B-5637-F744-8004-13E2BFAE1DCE}" type="presParOf" srcId="{7436E992-9003-234E-B047-F1C754E1B465}" destId="{DAB826F2-2ABC-374A-B160-05B84A38B869}" srcOrd="0" destOrd="0" presId="urn:microsoft.com/office/officeart/2005/8/layout/hProcess11"/>
    <dgm:cxn modelId="{D03B369F-DCF2-5A46-A081-26BFE16FD003}" type="presParOf" srcId="{7436E992-9003-234E-B047-F1C754E1B465}" destId="{5B254086-865C-4741-BC0F-86DC9A6DF468}" srcOrd="1" destOrd="0" presId="urn:microsoft.com/office/officeart/2005/8/layout/hProcess11"/>
    <dgm:cxn modelId="{81AFF7FC-B6A7-7D46-9768-47E0153A0D41}" type="presParOf" srcId="{7436E992-9003-234E-B047-F1C754E1B465}" destId="{BD49216F-E5BB-1844-BA45-F54A76C3D73E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19907C90-EC60-1644-837B-E30717E03B8C}" type="presParOf" srcId="{3FE9B5F9-2F11-7D4B-95EF-156EEF48AF15}" destId="{C9DDDCE4-B070-D84C-AE16-51F2B5CAA873}" srcOrd="10" destOrd="0" presId="urn:microsoft.com/office/officeart/2005/8/layout/hProcess11"/>
    <dgm:cxn modelId="{34A7F129-C7CB-944E-A94C-0EB1C7B88ECB}" type="presParOf" srcId="{C9DDDCE4-B070-D84C-AE16-51F2B5CAA873}" destId="{1FA2F48F-623F-FE47-B1CA-0B7F9F0CC559}" srcOrd="0" destOrd="0" presId="urn:microsoft.com/office/officeart/2005/8/layout/hProcess11"/>
    <dgm:cxn modelId="{5E0D16A3-E96F-994C-914A-6AA9B8B5BCCE}" type="presParOf" srcId="{C9DDDCE4-B070-D84C-AE16-51F2B5CAA873}" destId="{D7BFEC4B-13F2-F646-8A3D-E19412B934AF}" srcOrd="1" destOrd="0" presId="urn:microsoft.com/office/officeart/2005/8/layout/hProcess11"/>
    <dgm:cxn modelId="{2C7B7367-D7D2-084D-9129-A01BC44ECED2}" type="presParOf" srcId="{C9DDDCE4-B070-D84C-AE16-51F2B5CAA873}" destId="{EF51456C-6BC4-F542-9DCC-6FFD5F1D081F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D6F163EA-9F5E-6E46-8C39-FB9EB33CD1E8}" type="presParOf" srcId="{3FE9B5F9-2F11-7D4B-95EF-156EEF48AF15}" destId="{79626DFB-971F-E446-B8EF-0A015BF7D32C}" srcOrd="12" destOrd="0" presId="urn:microsoft.com/office/officeart/2005/8/layout/hProcess11"/>
    <dgm:cxn modelId="{535C7EE0-77B6-514D-BB76-438B859F23D3}" type="presParOf" srcId="{79626DFB-971F-E446-B8EF-0A015BF7D32C}" destId="{7435AC90-1C21-9347-8371-C9079C77E5C7}" srcOrd="0" destOrd="0" presId="urn:microsoft.com/office/officeart/2005/8/layout/hProcess11"/>
    <dgm:cxn modelId="{63BD2C0F-B009-7D47-98EE-652E979C83E0}" type="presParOf" srcId="{79626DFB-971F-E446-B8EF-0A015BF7D32C}" destId="{1EDDBEBE-4900-9040-A8EE-EF635B76D638}" srcOrd="1" destOrd="0" presId="urn:microsoft.com/office/officeart/2005/8/layout/hProcess11"/>
    <dgm:cxn modelId="{72D4B43D-DF67-8340-BDF1-7AFF81B657B9}" type="presParOf" srcId="{79626DFB-971F-E446-B8EF-0A015BF7D32C}" destId="{4874E494-79C3-834D-9FD4-30CF846CDE4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</a:t>
          </a:r>
          <a:br>
            <a:rPr lang="en-GB" dirty="0"/>
          </a:br>
          <a:r>
            <a:rPr lang="en-GB" dirty="0"/>
            <a:t>D-W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2006:</a:t>
          </a:r>
        </a:p>
        <a:p>
          <a:r>
            <a:rPr lang="en-GB" dirty="0"/>
            <a:t>DIQKD from CHSH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2008:</a:t>
          </a:r>
        </a:p>
        <a:p>
          <a:r>
            <a:rPr lang="en-GB" dirty="0" err="1"/>
            <a:t>MTom</a:t>
          </a:r>
          <a:r>
            <a:rPr lang="en-GB" dirty="0"/>
            <a:t> AEP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2005:</a:t>
          </a:r>
        </a:p>
        <a:p>
          <a:r>
            <a:rPr lang="en-GB" dirty="0"/>
            <a:t>Renner Security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82181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06368AD3-3CD8-2C4A-9024-5F3288233727}" type="pres">
      <dgm:prSet presAssocID="{C9E8BFCE-113E-3F4C-9A96-E6F36FFB6935}" presName="compositeA" presStyleCnt="0"/>
      <dgm:spPr/>
    </dgm:pt>
    <dgm:pt modelId="{40E2B9F3-7479-A84B-99D1-EEF2D9844459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15419AB5-F463-6640-9F61-7E11521761AA}" type="pres">
      <dgm:prSet presAssocID="{C9E8BFCE-113E-3F4C-9A96-E6F36FFB6935}" presName="circleA" presStyleLbl="node1" presStyleIdx="2" presStyleCnt="7"/>
      <dgm:spPr/>
    </dgm:pt>
    <dgm:pt modelId="{32B3BA74-2BB9-3141-9373-F00AF7FB678A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A888DFDA-F0BD-3E4F-928C-D1632645ABC3}" type="pres">
      <dgm:prSet presAssocID="{D7988F92-4A22-6E46-A3E2-59B771CCABA3}" presName="compositeB" presStyleCnt="0"/>
      <dgm:spPr/>
    </dgm:pt>
    <dgm:pt modelId="{1D87FAFE-6576-1944-9977-C18FE468DF1B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6EA03291-7CE2-B34C-808C-1B20F741B169}" type="pres">
      <dgm:prSet presAssocID="{D7988F92-4A22-6E46-A3E2-59B771CCABA3}" presName="circleB" presStyleLbl="node1" presStyleIdx="3" presStyleCnt="7"/>
      <dgm:spPr/>
    </dgm:pt>
    <dgm:pt modelId="{B6E5D591-1F52-FD4D-B096-3A30CA8F502A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7436E992-9003-234E-B047-F1C754E1B465}" type="pres">
      <dgm:prSet presAssocID="{22CDABE5-8D5F-7B44-A1DD-CBAE2C062F53}" presName="compositeA" presStyleCnt="0"/>
      <dgm:spPr/>
    </dgm:pt>
    <dgm:pt modelId="{DAB826F2-2ABC-374A-B160-05B84A38B869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5B254086-865C-4741-BC0F-86DC9A6DF468}" type="pres">
      <dgm:prSet presAssocID="{22CDABE5-8D5F-7B44-A1DD-CBAE2C062F53}" presName="circleA" presStyleLbl="node1" presStyleIdx="4" presStyleCnt="7"/>
      <dgm:spPr/>
    </dgm:pt>
    <dgm:pt modelId="{BD49216F-E5BB-1844-BA45-F54A76C3D73E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442EBF21-CB7A-2D40-AD0E-FE8BDBFF9824}" type="pres">
      <dgm:prSet presAssocID="{12FE5674-127B-EE4B-926D-A9EDD4472EDB}" presName="compositeB" presStyleCnt="0"/>
      <dgm:spPr/>
    </dgm:pt>
    <dgm:pt modelId="{5449F4B6-2F9D-D44D-BEC6-732284273636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9F000FF3-C54D-BA4F-A2DA-766D6338500F}" type="pres">
      <dgm:prSet presAssocID="{12FE5674-127B-EE4B-926D-A9EDD4472EDB}" presName="circleB" presStyleLbl="node1" presStyleIdx="5" presStyleCnt="7"/>
      <dgm:spPr/>
    </dgm:pt>
    <dgm:pt modelId="{015F1243-B5EE-6548-9D6A-7E07E258660F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F6734DF5-83B8-BD46-9F12-CBAF8E58CE47}" type="pres">
      <dgm:prSet presAssocID="{868C57C2-B7A5-D94B-BEBD-1FA34E3EC3AD}" presName="compositeA" presStyleCnt="0"/>
      <dgm:spPr/>
    </dgm:pt>
    <dgm:pt modelId="{92E76A2F-8BEB-2A42-8EE6-894FA1181E06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9E4F486C-0F99-F349-8E3D-710B0BA7ABE6}" type="pres">
      <dgm:prSet presAssocID="{868C57C2-B7A5-D94B-BEBD-1FA34E3EC3AD}" presName="circleA" presStyleLbl="node1" presStyleIdx="6" presStyleCnt="7"/>
      <dgm:spPr/>
    </dgm:pt>
    <dgm:pt modelId="{2EE0A97F-6CE8-CD45-ABCD-198CBEBCE455}" type="pres">
      <dgm:prSet presAssocID="{868C57C2-B7A5-D94B-BEBD-1FA34E3EC3AD}" presName="spaceA" presStyleCnt="0"/>
      <dgm:spPr/>
    </dgm:pt>
  </dgm:ptLst>
  <dgm:cxnLst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6A9C794F-AC1F-974D-8191-1A1CD6CCF44F}" type="presOf" srcId="{12FE5674-127B-EE4B-926D-A9EDD4472EDB}" destId="{5449F4B6-2F9D-D44D-BEC6-732284273636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6550815E-0737-D24F-88C6-45068801A83C}" type="presOf" srcId="{C9E8BFCE-113E-3F4C-9A96-E6F36FFB6935}" destId="{40E2B9F3-7479-A84B-99D1-EEF2D9844459}" srcOrd="0" destOrd="0" presId="urn:microsoft.com/office/officeart/2005/8/layout/hProcess11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E8BE1E93-377A-2D47-B9DF-35FB048CCB12}" type="presOf" srcId="{22CDABE5-8D5F-7B44-A1DD-CBAE2C062F53}" destId="{DAB826F2-2ABC-374A-B160-05B84A38B869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74AEAE9E-03E6-7C46-9EA3-CA40367E9E9A}" type="presOf" srcId="{868C57C2-B7A5-D94B-BEBD-1FA34E3EC3AD}" destId="{92E76A2F-8BEB-2A42-8EE6-894FA1181E06}" srcOrd="0" destOrd="0" presId="urn:microsoft.com/office/officeart/2005/8/layout/hProcess11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08DD9AD8-8AA3-064A-9B16-6D64AF1C587E}" type="presOf" srcId="{D7988F92-4A22-6E46-A3E2-59B771CCABA3}" destId="{1D87FAFE-6576-1944-9977-C18FE468DF1B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EE27EB00-2C11-5848-8281-A5A8A2F03D50}" type="presParOf" srcId="{3FE9B5F9-2F11-7D4B-95EF-156EEF48AF15}" destId="{06368AD3-3CD8-2C4A-9024-5F3288233727}" srcOrd="4" destOrd="0" presId="urn:microsoft.com/office/officeart/2005/8/layout/hProcess11"/>
    <dgm:cxn modelId="{80F9D188-4F34-A544-8F4F-09A06A1845F3}" type="presParOf" srcId="{06368AD3-3CD8-2C4A-9024-5F3288233727}" destId="{40E2B9F3-7479-A84B-99D1-EEF2D9844459}" srcOrd="0" destOrd="0" presId="urn:microsoft.com/office/officeart/2005/8/layout/hProcess11"/>
    <dgm:cxn modelId="{768A9877-EF8F-634C-A23B-FFB184570EDE}" type="presParOf" srcId="{06368AD3-3CD8-2C4A-9024-5F3288233727}" destId="{15419AB5-F463-6640-9F61-7E11521761AA}" srcOrd="1" destOrd="0" presId="urn:microsoft.com/office/officeart/2005/8/layout/hProcess11"/>
    <dgm:cxn modelId="{523C4F92-0268-0B42-A7DC-CE8E5FF602D3}" type="presParOf" srcId="{06368AD3-3CD8-2C4A-9024-5F3288233727}" destId="{32B3BA74-2BB9-3141-9373-F00AF7FB678A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7497B8A9-A878-F441-9AC6-DE4FB574F5B3}" type="presParOf" srcId="{3FE9B5F9-2F11-7D4B-95EF-156EEF48AF15}" destId="{A888DFDA-F0BD-3E4F-928C-D1632645ABC3}" srcOrd="6" destOrd="0" presId="urn:microsoft.com/office/officeart/2005/8/layout/hProcess11"/>
    <dgm:cxn modelId="{9B3D53CC-621A-BF4A-B58B-96C75D7A8395}" type="presParOf" srcId="{A888DFDA-F0BD-3E4F-928C-D1632645ABC3}" destId="{1D87FAFE-6576-1944-9977-C18FE468DF1B}" srcOrd="0" destOrd="0" presId="urn:microsoft.com/office/officeart/2005/8/layout/hProcess11"/>
    <dgm:cxn modelId="{97F6692B-03A9-A74A-99D3-CD660A6DBC63}" type="presParOf" srcId="{A888DFDA-F0BD-3E4F-928C-D1632645ABC3}" destId="{6EA03291-7CE2-B34C-808C-1B20F741B169}" srcOrd="1" destOrd="0" presId="urn:microsoft.com/office/officeart/2005/8/layout/hProcess11"/>
    <dgm:cxn modelId="{EC566D34-925A-0B43-8F02-243DD8C9C240}" type="presParOf" srcId="{A888DFDA-F0BD-3E4F-928C-D1632645ABC3}" destId="{B6E5D591-1F52-FD4D-B096-3A30CA8F502A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21BADFCD-5D3C-F149-8333-1B63666BE4C8}" type="presParOf" srcId="{3FE9B5F9-2F11-7D4B-95EF-156EEF48AF15}" destId="{7436E992-9003-234E-B047-F1C754E1B465}" srcOrd="8" destOrd="0" presId="urn:microsoft.com/office/officeart/2005/8/layout/hProcess11"/>
    <dgm:cxn modelId="{8B32015B-5637-F744-8004-13E2BFAE1DCE}" type="presParOf" srcId="{7436E992-9003-234E-B047-F1C754E1B465}" destId="{DAB826F2-2ABC-374A-B160-05B84A38B869}" srcOrd="0" destOrd="0" presId="urn:microsoft.com/office/officeart/2005/8/layout/hProcess11"/>
    <dgm:cxn modelId="{D03B369F-DCF2-5A46-A081-26BFE16FD003}" type="presParOf" srcId="{7436E992-9003-234E-B047-F1C754E1B465}" destId="{5B254086-865C-4741-BC0F-86DC9A6DF468}" srcOrd="1" destOrd="0" presId="urn:microsoft.com/office/officeart/2005/8/layout/hProcess11"/>
    <dgm:cxn modelId="{81AFF7FC-B6A7-7D46-9768-47E0153A0D41}" type="presParOf" srcId="{7436E992-9003-234E-B047-F1C754E1B465}" destId="{BD49216F-E5BB-1844-BA45-F54A76C3D73E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48821BC8-44BF-0A40-B74F-7ED9B2A538B8}" type="presParOf" srcId="{3FE9B5F9-2F11-7D4B-95EF-156EEF48AF15}" destId="{442EBF21-CB7A-2D40-AD0E-FE8BDBFF9824}" srcOrd="10" destOrd="0" presId="urn:microsoft.com/office/officeart/2005/8/layout/hProcess11"/>
    <dgm:cxn modelId="{383FE137-6FA4-1D41-994D-0E44D35C651A}" type="presParOf" srcId="{442EBF21-CB7A-2D40-AD0E-FE8BDBFF9824}" destId="{5449F4B6-2F9D-D44D-BEC6-732284273636}" srcOrd="0" destOrd="0" presId="urn:microsoft.com/office/officeart/2005/8/layout/hProcess11"/>
    <dgm:cxn modelId="{F047A34F-2530-ED43-8D7F-3EB6D3BF05E6}" type="presParOf" srcId="{442EBF21-CB7A-2D40-AD0E-FE8BDBFF9824}" destId="{9F000FF3-C54D-BA4F-A2DA-766D6338500F}" srcOrd="1" destOrd="0" presId="urn:microsoft.com/office/officeart/2005/8/layout/hProcess11"/>
    <dgm:cxn modelId="{6EBDD249-69E9-D54C-A5F2-E67499BE6D00}" type="presParOf" srcId="{442EBF21-CB7A-2D40-AD0E-FE8BDBFF9824}" destId="{015F1243-B5EE-6548-9D6A-7E07E258660F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F29B113F-DAD8-DB46-9CA8-E412B5AF344A}" type="presParOf" srcId="{3FE9B5F9-2F11-7D4B-95EF-156EEF48AF15}" destId="{F6734DF5-83B8-BD46-9F12-CBAF8E58CE47}" srcOrd="12" destOrd="0" presId="urn:microsoft.com/office/officeart/2005/8/layout/hProcess11"/>
    <dgm:cxn modelId="{F2F2B778-7270-9443-918F-16A78F6CD73A}" type="presParOf" srcId="{F6734DF5-83B8-BD46-9F12-CBAF8E58CE47}" destId="{92E76A2F-8BEB-2A42-8EE6-894FA1181E06}" srcOrd="0" destOrd="0" presId="urn:microsoft.com/office/officeart/2005/8/layout/hProcess11"/>
    <dgm:cxn modelId="{6AC3C50A-0C0E-CD4C-88CA-4A910061E9CF}" type="presParOf" srcId="{F6734DF5-83B8-BD46-9F12-CBAF8E58CE47}" destId="{9E4F486C-0F99-F349-8E3D-710B0BA7ABE6}" srcOrd="1" destOrd="0" presId="urn:microsoft.com/office/officeart/2005/8/layout/hProcess11"/>
    <dgm:cxn modelId="{27B632D2-8DB6-BD41-A287-9BF419481B52}" type="presParOf" srcId="{F6734DF5-83B8-BD46-9F12-CBAF8E58CE47}" destId="{2EE0A97F-6CE8-CD45-ABCD-198CBEBCE45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</a:t>
          </a:r>
          <a:br>
            <a:rPr lang="en-GB" dirty="0"/>
          </a:br>
          <a:r>
            <a:rPr lang="en-GB" dirty="0"/>
            <a:t>D-W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2006:</a:t>
          </a:r>
        </a:p>
        <a:p>
          <a:r>
            <a:rPr lang="en-GB" dirty="0"/>
            <a:t>DIQKD from CHSH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2018-2022:</a:t>
          </a:r>
        </a:p>
        <a:p>
          <a:r>
            <a:rPr lang="en-GB" dirty="0"/>
            <a:t>EATs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2008:</a:t>
          </a:r>
        </a:p>
        <a:p>
          <a:r>
            <a:rPr lang="en-GB" dirty="0" err="1"/>
            <a:t>MTom</a:t>
          </a:r>
          <a:r>
            <a:rPr lang="en-GB" dirty="0"/>
            <a:t> AEP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2005:</a:t>
          </a:r>
        </a:p>
        <a:p>
          <a:r>
            <a:rPr lang="en-GB" dirty="0"/>
            <a:t>Renner Security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20710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06368AD3-3CD8-2C4A-9024-5F3288233727}" type="pres">
      <dgm:prSet presAssocID="{C9E8BFCE-113E-3F4C-9A96-E6F36FFB6935}" presName="compositeA" presStyleCnt="0"/>
      <dgm:spPr/>
    </dgm:pt>
    <dgm:pt modelId="{40E2B9F3-7479-A84B-99D1-EEF2D9844459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15419AB5-F463-6640-9F61-7E11521761AA}" type="pres">
      <dgm:prSet presAssocID="{C9E8BFCE-113E-3F4C-9A96-E6F36FFB6935}" presName="circleA" presStyleLbl="node1" presStyleIdx="2" presStyleCnt="7"/>
      <dgm:spPr/>
    </dgm:pt>
    <dgm:pt modelId="{32B3BA74-2BB9-3141-9373-F00AF7FB678A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A888DFDA-F0BD-3E4F-928C-D1632645ABC3}" type="pres">
      <dgm:prSet presAssocID="{D7988F92-4A22-6E46-A3E2-59B771CCABA3}" presName="compositeB" presStyleCnt="0"/>
      <dgm:spPr/>
    </dgm:pt>
    <dgm:pt modelId="{1D87FAFE-6576-1944-9977-C18FE468DF1B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6EA03291-7CE2-B34C-808C-1B20F741B169}" type="pres">
      <dgm:prSet presAssocID="{D7988F92-4A22-6E46-A3E2-59B771CCABA3}" presName="circleB" presStyleLbl="node1" presStyleIdx="3" presStyleCnt="7"/>
      <dgm:spPr/>
    </dgm:pt>
    <dgm:pt modelId="{B6E5D591-1F52-FD4D-B096-3A30CA8F502A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7436E992-9003-234E-B047-F1C754E1B465}" type="pres">
      <dgm:prSet presAssocID="{22CDABE5-8D5F-7B44-A1DD-CBAE2C062F53}" presName="compositeA" presStyleCnt="0"/>
      <dgm:spPr/>
    </dgm:pt>
    <dgm:pt modelId="{DAB826F2-2ABC-374A-B160-05B84A38B869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5B254086-865C-4741-BC0F-86DC9A6DF468}" type="pres">
      <dgm:prSet presAssocID="{22CDABE5-8D5F-7B44-A1DD-CBAE2C062F53}" presName="circleA" presStyleLbl="node1" presStyleIdx="4" presStyleCnt="7"/>
      <dgm:spPr/>
    </dgm:pt>
    <dgm:pt modelId="{BD49216F-E5BB-1844-BA45-F54A76C3D73E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FF481801-ED1F-D743-AD35-9E4A774481BA}" type="pres">
      <dgm:prSet presAssocID="{12FE5674-127B-EE4B-926D-A9EDD4472EDB}" presName="compositeB" presStyleCnt="0"/>
      <dgm:spPr/>
    </dgm:pt>
    <dgm:pt modelId="{53EB6E57-F2F7-6F4E-8A69-372B00658A8E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0CECFF2C-0566-AF4A-8096-5148946684A9}" type="pres">
      <dgm:prSet presAssocID="{12FE5674-127B-EE4B-926D-A9EDD4472EDB}" presName="circleB" presStyleLbl="node1" presStyleIdx="5" presStyleCnt="7"/>
      <dgm:spPr/>
    </dgm:pt>
    <dgm:pt modelId="{6D1A4B0C-4E4D-654E-A888-0F0C47654A75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0EA2CDE1-4380-E74D-8D7C-57C22D2B4C28}" type="pres">
      <dgm:prSet presAssocID="{868C57C2-B7A5-D94B-BEBD-1FA34E3EC3AD}" presName="compositeA" presStyleCnt="0"/>
      <dgm:spPr/>
    </dgm:pt>
    <dgm:pt modelId="{C545E4FC-47B4-F648-9756-40162ED3631F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5A9C2196-C4BA-FC42-9D15-EC14B5FABB4E}" type="pres">
      <dgm:prSet presAssocID="{868C57C2-B7A5-D94B-BEBD-1FA34E3EC3AD}" presName="circleA" presStyleLbl="node1" presStyleIdx="6" presStyleCnt="7"/>
      <dgm:spPr/>
    </dgm:pt>
    <dgm:pt modelId="{F74C5FF7-C4B9-A24D-8CD6-258977F87BF4}" type="pres">
      <dgm:prSet presAssocID="{868C57C2-B7A5-D94B-BEBD-1FA34E3EC3AD}" presName="spaceA" presStyleCnt="0"/>
      <dgm:spPr/>
    </dgm:pt>
  </dgm:ptLst>
  <dgm:cxnLst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6550815E-0737-D24F-88C6-45068801A83C}" type="presOf" srcId="{C9E8BFCE-113E-3F4C-9A96-E6F36FFB6935}" destId="{40E2B9F3-7479-A84B-99D1-EEF2D9844459}" srcOrd="0" destOrd="0" presId="urn:microsoft.com/office/officeart/2005/8/layout/hProcess11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E8BE1E93-377A-2D47-B9DF-35FB048CCB12}" type="presOf" srcId="{22CDABE5-8D5F-7B44-A1DD-CBAE2C062F53}" destId="{DAB826F2-2ABC-374A-B160-05B84A38B869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CD0C949E-60F2-2B43-A7AA-BC00FF93E1A7}" type="presOf" srcId="{868C57C2-B7A5-D94B-BEBD-1FA34E3EC3AD}" destId="{C545E4FC-47B4-F648-9756-40162ED3631F}" srcOrd="0" destOrd="0" presId="urn:microsoft.com/office/officeart/2005/8/layout/hProcess11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08DD9AD8-8AA3-064A-9B16-6D64AF1C587E}" type="presOf" srcId="{D7988F92-4A22-6E46-A3E2-59B771CCABA3}" destId="{1D87FAFE-6576-1944-9977-C18FE468DF1B}" srcOrd="0" destOrd="0" presId="urn:microsoft.com/office/officeart/2005/8/layout/hProcess11"/>
    <dgm:cxn modelId="{F2475CF3-E5A0-B047-BD3B-1CAD1728CBEB}" type="presOf" srcId="{12FE5674-127B-EE4B-926D-A9EDD4472EDB}" destId="{53EB6E57-F2F7-6F4E-8A69-372B00658A8E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EE27EB00-2C11-5848-8281-A5A8A2F03D50}" type="presParOf" srcId="{3FE9B5F9-2F11-7D4B-95EF-156EEF48AF15}" destId="{06368AD3-3CD8-2C4A-9024-5F3288233727}" srcOrd="4" destOrd="0" presId="urn:microsoft.com/office/officeart/2005/8/layout/hProcess11"/>
    <dgm:cxn modelId="{80F9D188-4F34-A544-8F4F-09A06A1845F3}" type="presParOf" srcId="{06368AD3-3CD8-2C4A-9024-5F3288233727}" destId="{40E2B9F3-7479-A84B-99D1-EEF2D9844459}" srcOrd="0" destOrd="0" presId="urn:microsoft.com/office/officeart/2005/8/layout/hProcess11"/>
    <dgm:cxn modelId="{768A9877-EF8F-634C-A23B-FFB184570EDE}" type="presParOf" srcId="{06368AD3-3CD8-2C4A-9024-5F3288233727}" destId="{15419AB5-F463-6640-9F61-7E11521761AA}" srcOrd="1" destOrd="0" presId="urn:microsoft.com/office/officeart/2005/8/layout/hProcess11"/>
    <dgm:cxn modelId="{523C4F92-0268-0B42-A7DC-CE8E5FF602D3}" type="presParOf" srcId="{06368AD3-3CD8-2C4A-9024-5F3288233727}" destId="{32B3BA74-2BB9-3141-9373-F00AF7FB678A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7497B8A9-A878-F441-9AC6-DE4FB574F5B3}" type="presParOf" srcId="{3FE9B5F9-2F11-7D4B-95EF-156EEF48AF15}" destId="{A888DFDA-F0BD-3E4F-928C-D1632645ABC3}" srcOrd="6" destOrd="0" presId="urn:microsoft.com/office/officeart/2005/8/layout/hProcess11"/>
    <dgm:cxn modelId="{9B3D53CC-621A-BF4A-B58B-96C75D7A8395}" type="presParOf" srcId="{A888DFDA-F0BD-3E4F-928C-D1632645ABC3}" destId="{1D87FAFE-6576-1944-9977-C18FE468DF1B}" srcOrd="0" destOrd="0" presId="urn:microsoft.com/office/officeart/2005/8/layout/hProcess11"/>
    <dgm:cxn modelId="{97F6692B-03A9-A74A-99D3-CD660A6DBC63}" type="presParOf" srcId="{A888DFDA-F0BD-3E4F-928C-D1632645ABC3}" destId="{6EA03291-7CE2-B34C-808C-1B20F741B169}" srcOrd="1" destOrd="0" presId="urn:microsoft.com/office/officeart/2005/8/layout/hProcess11"/>
    <dgm:cxn modelId="{EC566D34-925A-0B43-8F02-243DD8C9C240}" type="presParOf" srcId="{A888DFDA-F0BD-3E4F-928C-D1632645ABC3}" destId="{B6E5D591-1F52-FD4D-B096-3A30CA8F502A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21BADFCD-5D3C-F149-8333-1B63666BE4C8}" type="presParOf" srcId="{3FE9B5F9-2F11-7D4B-95EF-156EEF48AF15}" destId="{7436E992-9003-234E-B047-F1C754E1B465}" srcOrd="8" destOrd="0" presId="urn:microsoft.com/office/officeart/2005/8/layout/hProcess11"/>
    <dgm:cxn modelId="{8B32015B-5637-F744-8004-13E2BFAE1DCE}" type="presParOf" srcId="{7436E992-9003-234E-B047-F1C754E1B465}" destId="{DAB826F2-2ABC-374A-B160-05B84A38B869}" srcOrd="0" destOrd="0" presId="urn:microsoft.com/office/officeart/2005/8/layout/hProcess11"/>
    <dgm:cxn modelId="{D03B369F-DCF2-5A46-A081-26BFE16FD003}" type="presParOf" srcId="{7436E992-9003-234E-B047-F1C754E1B465}" destId="{5B254086-865C-4741-BC0F-86DC9A6DF468}" srcOrd="1" destOrd="0" presId="urn:microsoft.com/office/officeart/2005/8/layout/hProcess11"/>
    <dgm:cxn modelId="{81AFF7FC-B6A7-7D46-9768-47E0153A0D41}" type="presParOf" srcId="{7436E992-9003-234E-B047-F1C754E1B465}" destId="{BD49216F-E5BB-1844-BA45-F54A76C3D73E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74E4189D-62CC-C648-9BFD-36DA196226CE}" type="presParOf" srcId="{3FE9B5F9-2F11-7D4B-95EF-156EEF48AF15}" destId="{FF481801-ED1F-D743-AD35-9E4A774481BA}" srcOrd="10" destOrd="0" presId="urn:microsoft.com/office/officeart/2005/8/layout/hProcess11"/>
    <dgm:cxn modelId="{DF77AD27-A9F0-E84B-974A-89235407F000}" type="presParOf" srcId="{FF481801-ED1F-D743-AD35-9E4A774481BA}" destId="{53EB6E57-F2F7-6F4E-8A69-372B00658A8E}" srcOrd="0" destOrd="0" presId="urn:microsoft.com/office/officeart/2005/8/layout/hProcess11"/>
    <dgm:cxn modelId="{9BF87B87-C9DB-944C-9E8B-5C40A6AC3608}" type="presParOf" srcId="{FF481801-ED1F-D743-AD35-9E4A774481BA}" destId="{0CECFF2C-0566-AF4A-8096-5148946684A9}" srcOrd="1" destOrd="0" presId="urn:microsoft.com/office/officeart/2005/8/layout/hProcess11"/>
    <dgm:cxn modelId="{4E9F50F3-4982-804E-ABD8-245A88AC5DD3}" type="presParOf" srcId="{FF481801-ED1F-D743-AD35-9E4A774481BA}" destId="{6D1A4B0C-4E4D-654E-A888-0F0C47654A75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F7106696-5776-9345-9AD5-5924A57EFDA1}" type="presParOf" srcId="{3FE9B5F9-2F11-7D4B-95EF-156EEF48AF15}" destId="{0EA2CDE1-4380-E74D-8D7C-57C22D2B4C28}" srcOrd="12" destOrd="0" presId="urn:microsoft.com/office/officeart/2005/8/layout/hProcess11"/>
    <dgm:cxn modelId="{9EB0DA6B-B1B2-5847-801F-C75C3F0A4DED}" type="presParOf" srcId="{0EA2CDE1-4380-E74D-8D7C-57C22D2B4C28}" destId="{C545E4FC-47B4-F648-9756-40162ED3631F}" srcOrd="0" destOrd="0" presId="urn:microsoft.com/office/officeart/2005/8/layout/hProcess11"/>
    <dgm:cxn modelId="{CC0465D1-748D-AE41-ADCF-0A30966D04B3}" type="presParOf" srcId="{0EA2CDE1-4380-E74D-8D7C-57C22D2B4C28}" destId="{5A9C2196-C4BA-FC42-9D15-EC14B5FABB4E}" srcOrd="1" destOrd="0" presId="urn:microsoft.com/office/officeart/2005/8/layout/hProcess11"/>
    <dgm:cxn modelId="{B8F908EE-6368-4341-8B67-A9B5CB061B95}" type="presParOf" srcId="{0EA2CDE1-4380-E74D-8D7C-57C22D2B4C28}" destId="{F74C5FF7-C4B9-A24D-8CD6-258977F87B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BD087A-DB0D-B146-9480-74BD28F48C1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3EB429E-C740-234E-917B-F7A046764DFC}">
      <dgm:prSet phldrT="[Text]"/>
      <dgm:spPr/>
      <dgm:t>
        <a:bodyPr/>
        <a:lstStyle/>
        <a:p>
          <a:r>
            <a:rPr lang="en-GB" dirty="0"/>
            <a:t>1984-1991: BB84,E91,</a:t>
          </a:r>
          <a:br>
            <a:rPr lang="en-GB" dirty="0"/>
          </a:br>
          <a:r>
            <a:rPr lang="en-GB" dirty="0"/>
            <a:t>BBM92</a:t>
          </a:r>
        </a:p>
      </dgm:t>
    </dgm:pt>
    <dgm:pt modelId="{D88F29BB-3D22-9B40-AB34-D66D0B7E4E6B}" type="parTrans" cxnId="{AF5585A8-C80A-6A44-A3AB-8869A29C7797}">
      <dgm:prSet/>
      <dgm:spPr/>
      <dgm:t>
        <a:bodyPr/>
        <a:lstStyle/>
        <a:p>
          <a:endParaRPr lang="en-GB"/>
        </a:p>
      </dgm:t>
    </dgm:pt>
    <dgm:pt modelId="{393330BA-94FF-1647-98A7-9C4C0D6D25C5}" type="sibTrans" cxnId="{AF5585A8-C80A-6A44-A3AB-8869A29C7797}">
      <dgm:prSet/>
      <dgm:spPr/>
      <dgm:t>
        <a:bodyPr/>
        <a:lstStyle/>
        <a:p>
          <a:endParaRPr lang="en-GB"/>
        </a:p>
      </dgm:t>
    </dgm:pt>
    <dgm:pt modelId="{868C57C2-B7A5-D94B-BEBD-1FA34E3EC3AD}">
      <dgm:prSet phldrT="[Text]"/>
      <dgm:spPr/>
      <dgm:t>
        <a:bodyPr/>
        <a:lstStyle/>
        <a:p>
          <a:r>
            <a:rPr lang="en-GB" dirty="0"/>
            <a:t>2023: </a:t>
          </a:r>
        </a:p>
        <a:p>
          <a:r>
            <a:rPr lang="en-GB" dirty="0"/>
            <a:t>CT23</a:t>
          </a:r>
        </a:p>
      </dgm:t>
    </dgm:pt>
    <dgm:pt modelId="{3321DCAC-F075-3446-9C1D-DE2348D2ABCE}" type="parTrans" cxnId="{B90EA8B7-371D-BF4B-9371-1007B53B7E9E}">
      <dgm:prSet/>
      <dgm:spPr/>
      <dgm:t>
        <a:bodyPr/>
        <a:lstStyle/>
        <a:p>
          <a:endParaRPr lang="en-GB"/>
        </a:p>
      </dgm:t>
    </dgm:pt>
    <dgm:pt modelId="{9BED6A22-041C-4442-ADCB-5D3139C18996}" type="sibTrans" cxnId="{B90EA8B7-371D-BF4B-9371-1007B53B7E9E}">
      <dgm:prSet/>
      <dgm:spPr/>
      <dgm:t>
        <a:bodyPr/>
        <a:lstStyle/>
        <a:p>
          <a:endParaRPr lang="en-GB"/>
        </a:p>
      </dgm:t>
    </dgm:pt>
    <dgm:pt modelId="{52144C6F-8EEA-E543-B20B-A3E92D127A17}">
      <dgm:prSet/>
      <dgm:spPr/>
      <dgm:t>
        <a:bodyPr/>
        <a:lstStyle/>
        <a:p>
          <a:r>
            <a:rPr lang="en-GB" dirty="0"/>
            <a:t>2003:</a:t>
          </a:r>
          <a:br>
            <a:rPr lang="en-GB" dirty="0"/>
          </a:br>
          <a:r>
            <a:rPr lang="en-GB" dirty="0"/>
            <a:t>D-W Rate</a:t>
          </a:r>
        </a:p>
      </dgm:t>
    </dgm:pt>
    <dgm:pt modelId="{42F87765-41F3-4E4B-9DDB-35513C1CEFEC}" type="parTrans" cxnId="{73209D1D-F906-844D-A176-96DE39F0A3C0}">
      <dgm:prSet/>
      <dgm:spPr/>
      <dgm:t>
        <a:bodyPr/>
        <a:lstStyle/>
        <a:p>
          <a:endParaRPr lang="en-GB"/>
        </a:p>
      </dgm:t>
    </dgm:pt>
    <dgm:pt modelId="{38F7A5A6-EFD4-9C46-9D90-818DCD130FD3}" type="sibTrans" cxnId="{73209D1D-F906-844D-A176-96DE39F0A3C0}">
      <dgm:prSet/>
      <dgm:spPr/>
      <dgm:t>
        <a:bodyPr/>
        <a:lstStyle/>
        <a:p>
          <a:endParaRPr lang="en-GB"/>
        </a:p>
      </dgm:t>
    </dgm:pt>
    <dgm:pt modelId="{D7988F92-4A22-6E46-A3E2-59B771CCABA3}">
      <dgm:prSet/>
      <dgm:spPr/>
      <dgm:t>
        <a:bodyPr/>
        <a:lstStyle/>
        <a:p>
          <a:r>
            <a:rPr lang="en-GB" dirty="0"/>
            <a:t>2006:</a:t>
          </a:r>
        </a:p>
        <a:p>
          <a:r>
            <a:rPr lang="en-GB" dirty="0"/>
            <a:t>DIQKD from CHSH</a:t>
          </a:r>
        </a:p>
      </dgm:t>
    </dgm:pt>
    <dgm:pt modelId="{898D93FF-7703-804B-826C-76F8A7FF014C}" type="parTrans" cxnId="{54D51756-7936-4B40-969C-41D9E79979F3}">
      <dgm:prSet/>
      <dgm:spPr/>
      <dgm:t>
        <a:bodyPr/>
        <a:lstStyle/>
        <a:p>
          <a:endParaRPr lang="en-GB"/>
        </a:p>
      </dgm:t>
    </dgm:pt>
    <dgm:pt modelId="{990C7226-14F3-5C45-81B1-CDD6E633F26D}" type="sibTrans" cxnId="{54D51756-7936-4B40-969C-41D9E79979F3}">
      <dgm:prSet/>
      <dgm:spPr/>
      <dgm:t>
        <a:bodyPr/>
        <a:lstStyle/>
        <a:p>
          <a:endParaRPr lang="en-GB"/>
        </a:p>
      </dgm:t>
    </dgm:pt>
    <dgm:pt modelId="{12FE5674-127B-EE4B-926D-A9EDD4472EDB}">
      <dgm:prSet/>
      <dgm:spPr/>
      <dgm:t>
        <a:bodyPr/>
        <a:lstStyle/>
        <a:p>
          <a:r>
            <a:rPr lang="en-GB" dirty="0"/>
            <a:t>2018-2022:</a:t>
          </a:r>
        </a:p>
        <a:p>
          <a:r>
            <a:rPr lang="en-GB" dirty="0"/>
            <a:t>EATs</a:t>
          </a:r>
        </a:p>
      </dgm:t>
    </dgm:pt>
    <dgm:pt modelId="{C2D245C4-5F13-874A-BEA4-4CE9AACAA55A}" type="parTrans" cxnId="{ACFBEECA-642D-284C-A702-C88DD50372D4}">
      <dgm:prSet/>
      <dgm:spPr/>
      <dgm:t>
        <a:bodyPr/>
        <a:lstStyle/>
        <a:p>
          <a:endParaRPr lang="en-GB"/>
        </a:p>
      </dgm:t>
    </dgm:pt>
    <dgm:pt modelId="{560CA51A-7A92-0648-84B3-5EEE8427DC2A}" type="sibTrans" cxnId="{ACFBEECA-642D-284C-A702-C88DD50372D4}">
      <dgm:prSet/>
      <dgm:spPr/>
      <dgm:t>
        <a:bodyPr/>
        <a:lstStyle/>
        <a:p>
          <a:endParaRPr lang="en-GB"/>
        </a:p>
      </dgm:t>
    </dgm:pt>
    <dgm:pt modelId="{22CDABE5-8D5F-7B44-A1DD-CBAE2C062F53}">
      <dgm:prSet/>
      <dgm:spPr/>
      <dgm:t>
        <a:bodyPr/>
        <a:lstStyle/>
        <a:p>
          <a:r>
            <a:rPr lang="en-GB" dirty="0"/>
            <a:t>2008:</a:t>
          </a:r>
        </a:p>
        <a:p>
          <a:r>
            <a:rPr lang="en-GB" dirty="0" err="1"/>
            <a:t>MTom</a:t>
          </a:r>
          <a:r>
            <a:rPr lang="en-GB" dirty="0"/>
            <a:t> AEP</a:t>
          </a:r>
        </a:p>
      </dgm:t>
    </dgm:pt>
    <dgm:pt modelId="{6425A749-3901-E441-9F2A-8CD106D1CCFE}" type="sibTrans" cxnId="{B52BCEA7-0572-9B4F-819B-82DED2CE59EC}">
      <dgm:prSet/>
      <dgm:spPr/>
      <dgm:t>
        <a:bodyPr/>
        <a:lstStyle/>
        <a:p>
          <a:endParaRPr lang="en-GB"/>
        </a:p>
      </dgm:t>
    </dgm:pt>
    <dgm:pt modelId="{C43E7A51-0F5C-ED4B-912A-C59247950A18}" type="parTrans" cxnId="{B52BCEA7-0572-9B4F-819B-82DED2CE59EC}">
      <dgm:prSet/>
      <dgm:spPr/>
      <dgm:t>
        <a:bodyPr/>
        <a:lstStyle/>
        <a:p>
          <a:endParaRPr lang="en-GB"/>
        </a:p>
      </dgm:t>
    </dgm:pt>
    <dgm:pt modelId="{C9E8BFCE-113E-3F4C-9A96-E6F36FFB6935}">
      <dgm:prSet/>
      <dgm:spPr/>
      <dgm:t>
        <a:bodyPr/>
        <a:lstStyle/>
        <a:p>
          <a:r>
            <a:rPr lang="en-GB" dirty="0"/>
            <a:t>2005:</a:t>
          </a:r>
        </a:p>
        <a:p>
          <a:r>
            <a:rPr lang="en-GB" dirty="0"/>
            <a:t>Renner Security</a:t>
          </a:r>
        </a:p>
      </dgm:t>
    </dgm:pt>
    <dgm:pt modelId="{0C7C14D2-9303-274A-B566-1AA471850A0B}" type="sibTrans" cxnId="{A6CAC399-A1AA-404D-AB93-B75781FA803B}">
      <dgm:prSet/>
      <dgm:spPr/>
      <dgm:t>
        <a:bodyPr/>
        <a:lstStyle/>
        <a:p>
          <a:endParaRPr lang="en-GB"/>
        </a:p>
      </dgm:t>
    </dgm:pt>
    <dgm:pt modelId="{053AD39C-B716-6A4D-9D1F-EEF47709C15B}" type="parTrans" cxnId="{A6CAC399-A1AA-404D-AB93-B75781FA803B}">
      <dgm:prSet/>
      <dgm:spPr/>
      <dgm:t>
        <a:bodyPr/>
        <a:lstStyle/>
        <a:p>
          <a:endParaRPr lang="en-GB"/>
        </a:p>
      </dgm:t>
    </dgm:pt>
    <dgm:pt modelId="{8CC3ABB4-B5E8-EA4B-B459-DC5059E561D5}" type="pres">
      <dgm:prSet presAssocID="{AFBD087A-DB0D-B146-9480-74BD28F48C1F}" presName="Name0" presStyleCnt="0">
        <dgm:presLayoutVars>
          <dgm:dir/>
          <dgm:resizeHandles val="exact"/>
        </dgm:presLayoutVars>
      </dgm:prSet>
      <dgm:spPr/>
    </dgm:pt>
    <dgm:pt modelId="{3780ADEC-F334-4B40-B647-81C169E2B1D5}" type="pres">
      <dgm:prSet presAssocID="{AFBD087A-DB0D-B146-9480-74BD28F48C1F}" presName="arrow" presStyleLbl="bgShp" presStyleIdx="0" presStyleCnt="1"/>
      <dgm:spPr/>
    </dgm:pt>
    <dgm:pt modelId="{3FE9B5F9-2F11-7D4B-95EF-156EEF48AF15}" type="pres">
      <dgm:prSet presAssocID="{AFBD087A-DB0D-B146-9480-74BD28F48C1F}" presName="points" presStyleCnt="0"/>
      <dgm:spPr/>
    </dgm:pt>
    <dgm:pt modelId="{0831DA01-AD3D-A744-8F17-06E45C47CF7E}" type="pres">
      <dgm:prSet presAssocID="{F3EB429E-C740-234E-917B-F7A046764DFC}" presName="compositeA" presStyleCnt="0"/>
      <dgm:spPr/>
    </dgm:pt>
    <dgm:pt modelId="{C0DD0007-8527-FA47-BED3-81E8555C70FF}" type="pres">
      <dgm:prSet presAssocID="{F3EB429E-C740-234E-917B-F7A046764DFC}" presName="textA" presStyleLbl="revTx" presStyleIdx="0" presStyleCnt="7" custScaleX="120710">
        <dgm:presLayoutVars>
          <dgm:bulletEnabled val="1"/>
        </dgm:presLayoutVars>
      </dgm:prSet>
      <dgm:spPr/>
    </dgm:pt>
    <dgm:pt modelId="{0FF40FA5-EB34-0044-9F4A-F3E8FE7BF013}" type="pres">
      <dgm:prSet presAssocID="{F3EB429E-C740-234E-917B-F7A046764DFC}" presName="circleA" presStyleLbl="node1" presStyleIdx="0" presStyleCnt="7"/>
      <dgm:spPr/>
    </dgm:pt>
    <dgm:pt modelId="{9B8CD596-35E3-724F-8E8E-D8284A314446}" type="pres">
      <dgm:prSet presAssocID="{F3EB429E-C740-234E-917B-F7A046764DFC}" presName="spaceA" presStyleCnt="0"/>
      <dgm:spPr/>
    </dgm:pt>
    <dgm:pt modelId="{D378CBC9-E03D-9348-92CE-A1BD1F22A2F5}" type="pres">
      <dgm:prSet presAssocID="{393330BA-94FF-1647-98A7-9C4C0D6D25C5}" presName="space" presStyleCnt="0"/>
      <dgm:spPr/>
    </dgm:pt>
    <dgm:pt modelId="{D95441FF-B80B-7242-A35F-11AF4B9E52E3}" type="pres">
      <dgm:prSet presAssocID="{52144C6F-8EEA-E543-B20B-A3E92D127A17}" presName="compositeB" presStyleCnt="0"/>
      <dgm:spPr/>
    </dgm:pt>
    <dgm:pt modelId="{7A2F903F-7906-E947-A2D4-1C7CEA0B33BE}" type="pres">
      <dgm:prSet presAssocID="{52144C6F-8EEA-E543-B20B-A3E92D127A17}" presName="textB" presStyleLbl="revTx" presStyleIdx="1" presStyleCnt="7">
        <dgm:presLayoutVars>
          <dgm:bulletEnabled val="1"/>
        </dgm:presLayoutVars>
      </dgm:prSet>
      <dgm:spPr/>
    </dgm:pt>
    <dgm:pt modelId="{5AEE81D9-111E-7F46-8CCC-44D5DF384F59}" type="pres">
      <dgm:prSet presAssocID="{52144C6F-8EEA-E543-B20B-A3E92D127A17}" presName="circleB" presStyleLbl="node1" presStyleIdx="1" presStyleCnt="7"/>
      <dgm:spPr/>
    </dgm:pt>
    <dgm:pt modelId="{98696874-3320-8149-A73D-FDB1825D0321}" type="pres">
      <dgm:prSet presAssocID="{52144C6F-8EEA-E543-B20B-A3E92D127A17}" presName="spaceB" presStyleCnt="0"/>
      <dgm:spPr/>
    </dgm:pt>
    <dgm:pt modelId="{4F090E2B-0D15-4B40-BA9A-C7CE90654F70}" type="pres">
      <dgm:prSet presAssocID="{38F7A5A6-EFD4-9C46-9D90-818DCD130FD3}" presName="space" presStyleCnt="0"/>
      <dgm:spPr/>
    </dgm:pt>
    <dgm:pt modelId="{06368AD3-3CD8-2C4A-9024-5F3288233727}" type="pres">
      <dgm:prSet presAssocID="{C9E8BFCE-113E-3F4C-9A96-E6F36FFB6935}" presName="compositeA" presStyleCnt="0"/>
      <dgm:spPr/>
    </dgm:pt>
    <dgm:pt modelId="{40E2B9F3-7479-A84B-99D1-EEF2D9844459}" type="pres">
      <dgm:prSet presAssocID="{C9E8BFCE-113E-3F4C-9A96-E6F36FFB6935}" presName="textA" presStyleLbl="revTx" presStyleIdx="2" presStyleCnt="7">
        <dgm:presLayoutVars>
          <dgm:bulletEnabled val="1"/>
        </dgm:presLayoutVars>
      </dgm:prSet>
      <dgm:spPr/>
    </dgm:pt>
    <dgm:pt modelId="{15419AB5-F463-6640-9F61-7E11521761AA}" type="pres">
      <dgm:prSet presAssocID="{C9E8BFCE-113E-3F4C-9A96-E6F36FFB6935}" presName="circleA" presStyleLbl="node1" presStyleIdx="2" presStyleCnt="7"/>
      <dgm:spPr/>
    </dgm:pt>
    <dgm:pt modelId="{32B3BA74-2BB9-3141-9373-F00AF7FB678A}" type="pres">
      <dgm:prSet presAssocID="{C9E8BFCE-113E-3F4C-9A96-E6F36FFB6935}" presName="spaceA" presStyleCnt="0"/>
      <dgm:spPr/>
    </dgm:pt>
    <dgm:pt modelId="{603E14E3-FF9D-9743-85CF-0C54E3FF7E3A}" type="pres">
      <dgm:prSet presAssocID="{0C7C14D2-9303-274A-B566-1AA471850A0B}" presName="space" presStyleCnt="0"/>
      <dgm:spPr/>
    </dgm:pt>
    <dgm:pt modelId="{A888DFDA-F0BD-3E4F-928C-D1632645ABC3}" type="pres">
      <dgm:prSet presAssocID="{D7988F92-4A22-6E46-A3E2-59B771CCABA3}" presName="compositeB" presStyleCnt="0"/>
      <dgm:spPr/>
    </dgm:pt>
    <dgm:pt modelId="{1D87FAFE-6576-1944-9977-C18FE468DF1B}" type="pres">
      <dgm:prSet presAssocID="{D7988F92-4A22-6E46-A3E2-59B771CCABA3}" presName="textB" presStyleLbl="revTx" presStyleIdx="3" presStyleCnt="7">
        <dgm:presLayoutVars>
          <dgm:bulletEnabled val="1"/>
        </dgm:presLayoutVars>
      </dgm:prSet>
      <dgm:spPr/>
    </dgm:pt>
    <dgm:pt modelId="{6EA03291-7CE2-B34C-808C-1B20F741B169}" type="pres">
      <dgm:prSet presAssocID="{D7988F92-4A22-6E46-A3E2-59B771CCABA3}" presName="circleB" presStyleLbl="node1" presStyleIdx="3" presStyleCnt="7"/>
      <dgm:spPr/>
    </dgm:pt>
    <dgm:pt modelId="{B6E5D591-1F52-FD4D-B096-3A30CA8F502A}" type="pres">
      <dgm:prSet presAssocID="{D7988F92-4A22-6E46-A3E2-59B771CCABA3}" presName="spaceB" presStyleCnt="0"/>
      <dgm:spPr/>
    </dgm:pt>
    <dgm:pt modelId="{E9C76347-53CC-654C-8EA2-FCE72C12B05A}" type="pres">
      <dgm:prSet presAssocID="{990C7226-14F3-5C45-81B1-CDD6E633F26D}" presName="space" presStyleCnt="0"/>
      <dgm:spPr/>
    </dgm:pt>
    <dgm:pt modelId="{7436E992-9003-234E-B047-F1C754E1B465}" type="pres">
      <dgm:prSet presAssocID="{22CDABE5-8D5F-7B44-A1DD-CBAE2C062F53}" presName="compositeA" presStyleCnt="0"/>
      <dgm:spPr/>
    </dgm:pt>
    <dgm:pt modelId="{DAB826F2-2ABC-374A-B160-05B84A38B869}" type="pres">
      <dgm:prSet presAssocID="{22CDABE5-8D5F-7B44-A1DD-CBAE2C062F53}" presName="textA" presStyleLbl="revTx" presStyleIdx="4" presStyleCnt="7">
        <dgm:presLayoutVars>
          <dgm:bulletEnabled val="1"/>
        </dgm:presLayoutVars>
      </dgm:prSet>
      <dgm:spPr/>
    </dgm:pt>
    <dgm:pt modelId="{5B254086-865C-4741-BC0F-86DC9A6DF468}" type="pres">
      <dgm:prSet presAssocID="{22CDABE5-8D5F-7B44-A1DD-CBAE2C062F53}" presName="circleA" presStyleLbl="node1" presStyleIdx="4" presStyleCnt="7"/>
      <dgm:spPr/>
    </dgm:pt>
    <dgm:pt modelId="{BD49216F-E5BB-1844-BA45-F54A76C3D73E}" type="pres">
      <dgm:prSet presAssocID="{22CDABE5-8D5F-7B44-A1DD-CBAE2C062F53}" presName="spaceA" presStyleCnt="0"/>
      <dgm:spPr/>
    </dgm:pt>
    <dgm:pt modelId="{9D474C7A-4F74-8345-854C-1686312D2C0A}" type="pres">
      <dgm:prSet presAssocID="{6425A749-3901-E441-9F2A-8CD106D1CCFE}" presName="space" presStyleCnt="0"/>
      <dgm:spPr/>
    </dgm:pt>
    <dgm:pt modelId="{FF481801-ED1F-D743-AD35-9E4A774481BA}" type="pres">
      <dgm:prSet presAssocID="{12FE5674-127B-EE4B-926D-A9EDD4472EDB}" presName="compositeB" presStyleCnt="0"/>
      <dgm:spPr/>
    </dgm:pt>
    <dgm:pt modelId="{53EB6E57-F2F7-6F4E-8A69-372B00658A8E}" type="pres">
      <dgm:prSet presAssocID="{12FE5674-127B-EE4B-926D-A9EDD4472EDB}" presName="textB" presStyleLbl="revTx" presStyleIdx="5" presStyleCnt="7">
        <dgm:presLayoutVars>
          <dgm:bulletEnabled val="1"/>
        </dgm:presLayoutVars>
      </dgm:prSet>
      <dgm:spPr/>
    </dgm:pt>
    <dgm:pt modelId="{0CECFF2C-0566-AF4A-8096-5148946684A9}" type="pres">
      <dgm:prSet presAssocID="{12FE5674-127B-EE4B-926D-A9EDD4472EDB}" presName="circleB" presStyleLbl="node1" presStyleIdx="5" presStyleCnt="7"/>
      <dgm:spPr/>
    </dgm:pt>
    <dgm:pt modelId="{6D1A4B0C-4E4D-654E-A888-0F0C47654A75}" type="pres">
      <dgm:prSet presAssocID="{12FE5674-127B-EE4B-926D-A9EDD4472EDB}" presName="spaceB" presStyleCnt="0"/>
      <dgm:spPr/>
    </dgm:pt>
    <dgm:pt modelId="{5E89ADEB-C0F2-B745-AB69-120E6088DC82}" type="pres">
      <dgm:prSet presAssocID="{560CA51A-7A92-0648-84B3-5EEE8427DC2A}" presName="space" presStyleCnt="0"/>
      <dgm:spPr/>
    </dgm:pt>
    <dgm:pt modelId="{0EA2CDE1-4380-E74D-8D7C-57C22D2B4C28}" type="pres">
      <dgm:prSet presAssocID="{868C57C2-B7A5-D94B-BEBD-1FA34E3EC3AD}" presName="compositeA" presStyleCnt="0"/>
      <dgm:spPr/>
    </dgm:pt>
    <dgm:pt modelId="{C545E4FC-47B4-F648-9756-40162ED3631F}" type="pres">
      <dgm:prSet presAssocID="{868C57C2-B7A5-D94B-BEBD-1FA34E3EC3AD}" presName="textA" presStyleLbl="revTx" presStyleIdx="6" presStyleCnt="7">
        <dgm:presLayoutVars>
          <dgm:bulletEnabled val="1"/>
        </dgm:presLayoutVars>
      </dgm:prSet>
      <dgm:spPr/>
    </dgm:pt>
    <dgm:pt modelId="{5A9C2196-C4BA-FC42-9D15-EC14B5FABB4E}" type="pres">
      <dgm:prSet presAssocID="{868C57C2-B7A5-D94B-BEBD-1FA34E3EC3AD}" presName="circleA" presStyleLbl="node1" presStyleIdx="6" presStyleCnt="7"/>
      <dgm:spPr/>
    </dgm:pt>
    <dgm:pt modelId="{F74C5FF7-C4B9-A24D-8CD6-258977F87BF4}" type="pres">
      <dgm:prSet presAssocID="{868C57C2-B7A5-D94B-BEBD-1FA34E3EC3AD}" presName="spaceA" presStyleCnt="0"/>
      <dgm:spPr/>
    </dgm:pt>
  </dgm:ptLst>
  <dgm:cxnLst>
    <dgm:cxn modelId="{73209D1D-F906-844D-A176-96DE39F0A3C0}" srcId="{AFBD087A-DB0D-B146-9480-74BD28F48C1F}" destId="{52144C6F-8EEA-E543-B20B-A3E92D127A17}" srcOrd="1" destOrd="0" parTransId="{42F87765-41F3-4E4B-9DDB-35513C1CEFEC}" sibTransId="{38F7A5A6-EFD4-9C46-9D90-818DCD130FD3}"/>
    <dgm:cxn modelId="{8F45F73C-2CE2-F147-A98D-530F706AC174}" type="presOf" srcId="{AFBD087A-DB0D-B146-9480-74BD28F48C1F}" destId="{8CC3ABB4-B5E8-EA4B-B459-DC5059E561D5}" srcOrd="0" destOrd="0" presId="urn:microsoft.com/office/officeart/2005/8/layout/hProcess11"/>
    <dgm:cxn modelId="{54D51756-7936-4B40-969C-41D9E79979F3}" srcId="{AFBD087A-DB0D-B146-9480-74BD28F48C1F}" destId="{D7988F92-4A22-6E46-A3E2-59B771CCABA3}" srcOrd="3" destOrd="0" parTransId="{898D93FF-7703-804B-826C-76F8A7FF014C}" sibTransId="{990C7226-14F3-5C45-81B1-CDD6E633F26D}"/>
    <dgm:cxn modelId="{6550815E-0737-D24F-88C6-45068801A83C}" type="presOf" srcId="{C9E8BFCE-113E-3F4C-9A96-E6F36FFB6935}" destId="{40E2B9F3-7479-A84B-99D1-EEF2D9844459}" srcOrd="0" destOrd="0" presId="urn:microsoft.com/office/officeart/2005/8/layout/hProcess11"/>
    <dgm:cxn modelId="{F469CC8E-1248-3443-805D-057C35D04E7F}" type="presOf" srcId="{F3EB429E-C740-234E-917B-F7A046764DFC}" destId="{C0DD0007-8527-FA47-BED3-81E8555C70FF}" srcOrd="0" destOrd="0" presId="urn:microsoft.com/office/officeart/2005/8/layout/hProcess11"/>
    <dgm:cxn modelId="{E8BE1E93-377A-2D47-B9DF-35FB048CCB12}" type="presOf" srcId="{22CDABE5-8D5F-7B44-A1DD-CBAE2C062F53}" destId="{DAB826F2-2ABC-374A-B160-05B84A38B869}" srcOrd="0" destOrd="0" presId="urn:microsoft.com/office/officeart/2005/8/layout/hProcess11"/>
    <dgm:cxn modelId="{A6CAC399-A1AA-404D-AB93-B75781FA803B}" srcId="{AFBD087A-DB0D-B146-9480-74BD28F48C1F}" destId="{C9E8BFCE-113E-3F4C-9A96-E6F36FFB6935}" srcOrd="2" destOrd="0" parTransId="{053AD39C-B716-6A4D-9D1F-EEF47709C15B}" sibTransId="{0C7C14D2-9303-274A-B566-1AA471850A0B}"/>
    <dgm:cxn modelId="{CD0C949E-60F2-2B43-A7AA-BC00FF93E1A7}" type="presOf" srcId="{868C57C2-B7A5-D94B-BEBD-1FA34E3EC3AD}" destId="{C545E4FC-47B4-F648-9756-40162ED3631F}" srcOrd="0" destOrd="0" presId="urn:microsoft.com/office/officeart/2005/8/layout/hProcess11"/>
    <dgm:cxn modelId="{B52BCEA7-0572-9B4F-819B-82DED2CE59EC}" srcId="{AFBD087A-DB0D-B146-9480-74BD28F48C1F}" destId="{22CDABE5-8D5F-7B44-A1DD-CBAE2C062F53}" srcOrd="4" destOrd="0" parTransId="{C43E7A51-0F5C-ED4B-912A-C59247950A18}" sibTransId="{6425A749-3901-E441-9F2A-8CD106D1CCFE}"/>
    <dgm:cxn modelId="{AF5585A8-C80A-6A44-A3AB-8869A29C7797}" srcId="{AFBD087A-DB0D-B146-9480-74BD28F48C1F}" destId="{F3EB429E-C740-234E-917B-F7A046764DFC}" srcOrd="0" destOrd="0" parTransId="{D88F29BB-3D22-9B40-AB34-D66D0B7E4E6B}" sibTransId="{393330BA-94FF-1647-98A7-9C4C0D6D25C5}"/>
    <dgm:cxn modelId="{B90EA8B7-371D-BF4B-9371-1007B53B7E9E}" srcId="{AFBD087A-DB0D-B146-9480-74BD28F48C1F}" destId="{868C57C2-B7A5-D94B-BEBD-1FA34E3EC3AD}" srcOrd="6" destOrd="0" parTransId="{3321DCAC-F075-3446-9C1D-DE2348D2ABCE}" sibTransId="{9BED6A22-041C-4442-ADCB-5D3139C18996}"/>
    <dgm:cxn modelId="{ACFBEECA-642D-284C-A702-C88DD50372D4}" srcId="{AFBD087A-DB0D-B146-9480-74BD28F48C1F}" destId="{12FE5674-127B-EE4B-926D-A9EDD4472EDB}" srcOrd="5" destOrd="0" parTransId="{C2D245C4-5F13-874A-BEA4-4CE9AACAA55A}" sibTransId="{560CA51A-7A92-0648-84B3-5EEE8427DC2A}"/>
    <dgm:cxn modelId="{129DB6CB-97F7-0843-8482-CD74914FB9D5}" type="presOf" srcId="{52144C6F-8EEA-E543-B20B-A3E92D127A17}" destId="{7A2F903F-7906-E947-A2D4-1C7CEA0B33BE}" srcOrd="0" destOrd="0" presId="urn:microsoft.com/office/officeart/2005/8/layout/hProcess11"/>
    <dgm:cxn modelId="{08DD9AD8-8AA3-064A-9B16-6D64AF1C587E}" type="presOf" srcId="{D7988F92-4A22-6E46-A3E2-59B771CCABA3}" destId="{1D87FAFE-6576-1944-9977-C18FE468DF1B}" srcOrd="0" destOrd="0" presId="urn:microsoft.com/office/officeart/2005/8/layout/hProcess11"/>
    <dgm:cxn modelId="{F2475CF3-E5A0-B047-BD3B-1CAD1728CBEB}" type="presOf" srcId="{12FE5674-127B-EE4B-926D-A9EDD4472EDB}" destId="{53EB6E57-F2F7-6F4E-8A69-372B00658A8E}" srcOrd="0" destOrd="0" presId="urn:microsoft.com/office/officeart/2005/8/layout/hProcess11"/>
    <dgm:cxn modelId="{75E2DB34-1A71-5A41-BBB5-B0047AC88010}" type="presParOf" srcId="{8CC3ABB4-B5E8-EA4B-B459-DC5059E561D5}" destId="{3780ADEC-F334-4B40-B647-81C169E2B1D5}" srcOrd="0" destOrd="0" presId="urn:microsoft.com/office/officeart/2005/8/layout/hProcess11"/>
    <dgm:cxn modelId="{AE68A2AC-F23F-C646-AEA9-7D0A5611B01A}" type="presParOf" srcId="{8CC3ABB4-B5E8-EA4B-B459-DC5059E561D5}" destId="{3FE9B5F9-2F11-7D4B-95EF-156EEF48AF15}" srcOrd="1" destOrd="0" presId="urn:microsoft.com/office/officeart/2005/8/layout/hProcess11"/>
    <dgm:cxn modelId="{B9CEAD86-1E3F-3C46-9FE4-01248CF881B2}" type="presParOf" srcId="{3FE9B5F9-2F11-7D4B-95EF-156EEF48AF15}" destId="{0831DA01-AD3D-A744-8F17-06E45C47CF7E}" srcOrd="0" destOrd="0" presId="urn:microsoft.com/office/officeart/2005/8/layout/hProcess11"/>
    <dgm:cxn modelId="{0B857A9D-406C-E341-9691-BA6A16D55DD1}" type="presParOf" srcId="{0831DA01-AD3D-A744-8F17-06E45C47CF7E}" destId="{C0DD0007-8527-FA47-BED3-81E8555C70FF}" srcOrd="0" destOrd="0" presId="urn:microsoft.com/office/officeart/2005/8/layout/hProcess11"/>
    <dgm:cxn modelId="{652759B9-DA52-E443-A1DA-CC0F9553AFA2}" type="presParOf" srcId="{0831DA01-AD3D-A744-8F17-06E45C47CF7E}" destId="{0FF40FA5-EB34-0044-9F4A-F3E8FE7BF013}" srcOrd="1" destOrd="0" presId="urn:microsoft.com/office/officeart/2005/8/layout/hProcess11"/>
    <dgm:cxn modelId="{46512B1B-CE84-B747-9CF1-E3DFB97CB60D}" type="presParOf" srcId="{0831DA01-AD3D-A744-8F17-06E45C47CF7E}" destId="{9B8CD596-35E3-724F-8E8E-D8284A314446}" srcOrd="2" destOrd="0" presId="urn:microsoft.com/office/officeart/2005/8/layout/hProcess11"/>
    <dgm:cxn modelId="{CC5DD449-99CE-464F-9629-F65B2781613D}" type="presParOf" srcId="{3FE9B5F9-2F11-7D4B-95EF-156EEF48AF15}" destId="{D378CBC9-E03D-9348-92CE-A1BD1F22A2F5}" srcOrd="1" destOrd="0" presId="urn:microsoft.com/office/officeart/2005/8/layout/hProcess11"/>
    <dgm:cxn modelId="{A904E618-4D27-C647-98A3-A95ED712976C}" type="presParOf" srcId="{3FE9B5F9-2F11-7D4B-95EF-156EEF48AF15}" destId="{D95441FF-B80B-7242-A35F-11AF4B9E52E3}" srcOrd="2" destOrd="0" presId="urn:microsoft.com/office/officeart/2005/8/layout/hProcess11"/>
    <dgm:cxn modelId="{7D11592A-E6AA-D041-9686-B568EB7DD90D}" type="presParOf" srcId="{D95441FF-B80B-7242-A35F-11AF4B9E52E3}" destId="{7A2F903F-7906-E947-A2D4-1C7CEA0B33BE}" srcOrd="0" destOrd="0" presId="urn:microsoft.com/office/officeart/2005/8/layout/hProcess11"/>
    <dgm:cxn modelId="{1DF957AD-3970-E24F-A41C-73DFF893C572}" type="presParOf" srcId="{D95441FF-B80B-7242-A35F-11AF4B9E52E3}" destId="{5AEE81D9-111E-7F46-8CCC-44D5DF384F59}" srcOrd="1" destOrd="0" presId="urn:microsoft.com/office/officeart/2005/8/layout/hProcess11"/>
    <dgm:cxn modelId="{67C84F5F-BA73-E34F-9C3C-65EA52BE1A63}" type="presParOf" srcId="{D95441FF-B80B-7242-A35F-11AF4B9E52E3}" destId="{98696874-3320-8149-A73D-FDB1825D0321}" srcOrd="2" destOrd="0" presId="urn:microsoft.com/office/officeart/2005/8/layout/hProcess11"/>
    <dgm:cxn modelId="{60626781-7B06-2E41-BBCC-D6B73F03290A}" type="presParOf" srcId="{3FE9B5F9-2F11-7D4B-95EF-156EEF48AF15}" destId="{4F090E2B-0D15-4B40-BA9A-C7CE90654F70}" srcOrd="3" destOrd="0" presId="urn:microsoft.com/office/officeart/2005/8/layout/hProcess11"/>
    <dgm:cxn modelId="{EE27EB00-2C11-5848-8281-A5A8A2F03D50}" type="presParOf" srcId="{3FE9B5F9-2F11-7D4B-95EF-156EEF48AF15}" destId="{06368AD3-3CD8-2C4A-9024-5F3288233727}" srcOrd="4" destOrd="0" presId="urn:microsoft.com/office/officeart/2005/8/layout/hProcess11"/>
    <dgm:cxn modelId="{80F9D188-4F34-A544-8F4F-09A06A1845F3}" type="presParOf" srcId="{06368AD3-3CD8-2C4A-9024-5F3288233727}" destId="{40E2B9F3-7479-A84B-99D1-EEF2D9844459}" srcOrd="0" destOrd="0" presId="urn:microsoft.com/office/officeart/2005/8/layout/hProcess11"/>
    <dgm:cxn modelId="{768A9877-EF8F-634C-A23B-FFB184570EDE}" type="presParOf" srcId="{06368AD3-3CD8-2C4A-9024-5F3288233727}" destId="{15419AB5-F463-6640-9F61-7E11521761AA}" srcOrd="1" destOrd="0" presId="urn:microsoft.com/office/officeart/2005/8/layout/hProcess11"/>
    <dgm:cxn modelId="{523C4F92-0268-0B42-A7DC-CE8E5FF602D3}" type="presParOf" srcId="{06368AD3-3CD8-2C4A-9024-5F3288233727}" destId="{32B3BA74-2BB9-3141-9373-F00AF7FB678A}" srcOrd="2" destOrd="0" presId="urn:microsoft.com/office/officeart/2005/8/layout/hProcess11"/>
    <dgm:cxn modelId="{A8968F18-2B95-7043-957C-2C5086E64ECC}" type="presParOf" srcId="{3FE9B5F9-2F11-7D4B-95EF-156EEF48AF15}" destId="{603E14E3-FF9D-9743-85CF-0C54E3FF7E3A}" srcOrd="5" destOrd="0" presId="urn:microsoft.com/office/officeart/2005/8/layout/hProcess11"/>
    <dgm:cxn modelId="{7497B8A9-A878-F441-9AC6-DE4FB574F5B3}" type="presParOf" srcId="{3FE9B5F9-2F11-7D4B-95EF-156EEF48AF15}" destId="{A888DFDA-F0BD-3E4F-928C-D1632645ABC3}" srcOrd="6" destOrd="0" presId="urn:microsoft.com/office/officeart/2005/8/layout/hProcess11"/>
    <dgm:cxn modelId="{9B3D53CC-621A-BF4A-B58B-96C75D7A8395}" type="presParOf" srcId="{A888DFDA-F0BD-3E4F-928C-D1632645ABC3}" destId="{1D87FAFE-6576-1944-9977-C18FE468DF1B}" srcOrd="0" destOrd="0" presId="urn:microsoft.com/office/officeart/2005/8/layout/hProcess11"/>
    <dgm:cxn modelId="{97F6692B-03A9-A74A-99D3-CD660A6DBC63}" type="presParOf" srcId="{A888DFDA-F0BD-3E4F-928C-D1632645ABC3}" destId="{6EA03291-7CE2-B34C-808C-1B20F741B169}" srcOrd="1" destOrd="0" presId="urn:microsoft.com/office/officeart/2005/8/layout/hProcess11"/>
    <dgm:cxn modelId="{EC566D34-925A-0B43-8F02-243DD8C9C240}" type="presParOf" srcId="{A888DFDA-F0BD-3E4F-928C-D1632645ABC3}" destId="{B6E5D591-1F52-FD4D-B096-3A30CA8F502A}" srcOrd="2" destOrd="0" presId="urn:microsoft.com/office/officeart/2005/8/layout/hProcess11"/>
    <dgm:cxn modelId="{9C3EAFDD-B054-0A44-B3CC-338D5CE31593}" type="presParOf" srcId="{3FE9B5F9-2F11-7D4B-95EF-156EEF48AF15}" destId="{E9C76347-53CC-654C-8EA2-FCE72C12B05A}" srcOrd="7" destOrd="0" presId="urn:microsoft.com/office/officeart/2005/8/layout/hProcess11"/>
    <dgm:cxn modelId="{21BADFCD-5D3C-F149-8333-1B63666BE4C8}" type="presParOf" srcId="{3FE9B5F9-2F11-7D4B-95EF-156EEF48AF15}" destId="{7436E992-9003-234E-B047-F1C754E1B465}" srcOrd="8" destOrd="0" presId="urn:microsoft.com/office/officeart/2005/8/layout/hProcess11"/>
    <dgm:cxn modelId="{8B32015B-5637-F744-8004-13E2BFAE1DCE}" type="presParOf" srcId="{7436E992-9003-234E-B047-F1C754E1B465}" destId="{DAB826F2-2ABC-374A-B160-05B84A38B869}" srcOrd="0" destOrd="0" presId="urn:microsoft.com/office/officeart/2005/8/layout/hProcess11"/>
    <dgm:cxn modelId="{D03B369F-DCF2-5A46-A081-26BFE16FD003}" type="presParOf" srcId="{7436E992-9003-234E-B047-F1C754E1B465}" destId="{5B254086-865C-4741-BC0F-86DC9A6DF468}" srcOrd="1" destOrd="0" presId="urn:microsoft.com/office/officeart/2005/8/layout/hProcess11"/>
    <dgm:cxn modelId="{81AFF7FC-B6A7-7D46-9768-47E0153A0D41}" type="presParOf" srcId="{7436E992-9003-234E-B047-F1C754E1B465}" destId="{BD49216F-E5BB-1844-BA45-F54A76C3D73E}" srcOrd="2" destOrd="0" presId="urn:microsoft.com/office/officeart/2005/8/layout/hProcess11"/>
    <dgm:cxn modelId="{7315247F-C390-D149-A663-F116F0AD8545}" type="presParOf" srcId="{3FE9B5F9-2F11-7D4B-95EF-156EEF48AF15}" destId="{9D474C7A-4F74-8345-854C-1686312D2C0A}" srcOrd="9" destOrd="0" presId="urn:microsoft.com/office/officeart/2005/8/layout/hProcess11"/>
    <dgm:cxn modelId="{74E4189D-62CC-C648-9BFD-36DA196226CE}" type="presParOf" srcId="{3FE9B5F9-2F11-7D4B-95EF-156EEF48AF15}" destId="{FF481801-ED1F-D743-AD35-9E4A774481BA}" srcOrd="10" destOrd="0" presId="urn:microsoft.com/office/officeart/2005/8/layout/hProcess11"/>
    <dgm:cxn modelId="{DF77AD27-A9F0-E84B-974A-89235407F000}" type="presParOf" srcId="{FF481801-ED1F-D743-AD35-9E4A774481BA}" destId="{53EB6E57-F2F7-6F4E-8A69-372B00658A8E}" srcOrd="0" destOrd="0" presId="urn:microsoft.com/office/officeart/2005/8/layout/hProcess11"/>
    <dgm:cxn modelId="{9BF87B87-C9DB-944C-9E8B-5C40A6AC3608}" type="presParOf" srcId="{FF481801-ED1F-D743-AD35-9E4A774481BA}" destId="{0CECFF2C-0566-AF4A-8096-5148946684A9}" srcOrd="1" destOrd="0" presId="urn:microsoft.com/office/officeart/2005/8/layout/hProcess11"/>
    <dgm:cxn modelId="{4E9F50F3-4982-804E-ABD8-245A88AC5DD3}" type="presParOf" srcId="{FF481801-ED1F-D743-AD35-9E4A774481BA}" destId="{6D1A4B0C-4E4D-654E-A888-0F0C47654A75}" srcOrd="2" destOrd="0" presId="urn:microsoft.com/office/officeart/2005/8/layout/hProcess11"/>
    <dgm:cxn modelId="{B109B6F4-0D21-3843-8994-55684868503F}" type="presParOf" srcId="{3FE9B5F9-2F11-7D4B-95EF-156EEF48AF15}" destId="{5E89ADEB-C0F2-B745-AB69-120E6088DC82}" srcOrd="11" destOrd="0" presId="urn:microsoft.com/office/officeart/2005/8/layout/hProcess11"/>
    <dgm:cxn modelId="{F7106696-5776-9345-9AD5-5924A57EFDA1}" type="presParOf" srcId="{3FE9B5F9-2F11-7D4B-95EF-156EEF48AF15}" destId="{0EA2CDE1-4380-E74D-8D7C-57C22D2B4C28}" srcOrd="12" destOrd="0" presId="urn:microsoft.com/office/officeart/2005/8/layout/hProcess11"/>
    <dgm:cxn modelId="{9EB0DA6B-B1B2-5847-801F-C75C3F0A4DED}" type="presParOf" srcId="{0EA2CDE1-4380-E74D-8D7C-57C22D2B4C28}" destId="{C545E4FC-47B4-F648-9756-40162ED3631F}" srcOrd="0" destOrd="0" presId="urn:microsoft.com/office/officeart/2005/8/layout/hProcess11"/>
    <dgm:cxn modelId="{CC0465D1-748D-AE41-ADCF-0A30966D04B3}" type="presParOf" srcId="{0EA2CDE1-4380-E74D-8D7C-57C22D2B4C28}" destId="{5A9C2196-C4BA-FC42-9D15-EC14B5FABB4E}" srcOrd="1" destOrd="0" presId="urn:microsoft.com/office/officeart/2005/8/layout/hProcess11"/>
    <dgm:cxn modelId="{B8F908EE-6368-4341-8B67-A9B5CB061B95}" type="presParOf" srcId="{0EA2CDE1-4380-E74D-8D7C-57C22D2B4C28}" destId="{F74C5FF7-C4B9-A24D-8CD6-258977F87B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937" y="0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1984-1991</a:t>
          </a:r>
        </a:p>
      </dsp:txBody>
      <dsp:txXfrm>
        <a:off x="937" y="0"/>
        <a:ext cx="1502866" cy="1586259"/>
      </dsp:txXfrm>
    </dsp:sp>
    <dsp:sp modelId="{0FF40FA5-EB34-0044-9F4A-F3E8FE7BF013}">
      <dsp:nvSpPr>
        <dsp:cNvPr id="0" name=""/>
        <dsp:cNvSpPr/>
      </dsp:nvSpPr>
      <dsp:spPr>
        <a:xfrm>
          <a:off x="55408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0B162-5E10-794D-A395-A25B3C0A320F}">
      <dsp:nvSpPr>
        <dsp:cNvPr id="0" name=""/>
        <dsp:cNvSpPr/>
      </dsp:nvSpPr>
      <dsp:spPr>
        <a:xfrm>
          <a:off x="1578947" y="2379388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2003</a:t>
          </a:r>
        </a:p>
      </dsp:txBody>
      <dsp:txXfrm>
        <a:off x="1578947" y="2379388"/>
        <a:ext cx="1502866" cy="1586259"/>
      </dsp:txXfrm>
    </dsp:sp>
    <dsp:sp modelId="{66735444-9746-0A4C-BC8C-D8D88BC60218}">
      <dsp:nvSpPr>
        <dsp:cNvPr id="0" name=""/>
        <dsp:cNvSpPr/>
      </dsp:nvSpPr>
      <dsp:spPr>
        <a:xfrm>
          <a:off x="213209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C3492-A055-864E-85D3-7E317B60DB1B}">
      <dsp:nvSpPr>
        <dsp:cNvPr id="0" name=""/>
        <dsp:cNvSpPr/>
      </dsp:nvSpPr>
      <dsp:spPr>
        <a:xfrm>
          <a:off x="3156957" y="0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2005</a:t>
          </a:r>
        </a:p>
      </dsp:txBody>
      <dsp:txXfrm>
        <a:off x="3156957" y="0"/>
        <a:ext cx="1502866" cy="1586259"/>
      </dsp:txXfrm>
    </dsp:sp>
    <dsp:sp modelId="{D3C79BFC-2459-B24C-B92A-DB4CD575CE7A}">
      <dsp:nvSpPr>
        <dsp:cNvPr id="0" name=""/>
        <dsp:cNvSpPr/>
      </dsp:nvSpPr>
      <dsp:spPr>
        <a:xfrm>
          <a:off x="3710107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46869-CABF-0648-AA3E-2BDDCF6AC983}">
      <dsp:nvSpPr>
        <dsp:cNvPr id="0" name=""/>
        <dsp:cNvSpPr/>
      </dsp:nvSpPr>
      <dsp:spPr>
        <a:xfrm>
          <a:off x="4734966" y="2379388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2006</a:t>
          </a:r>
        </a:p>
      </dsp:txBody>
      <dsp:txXfrm>
        <a:off x="4734966" y="2379388"/>
        <a:ext cx="1502866" cy="1586259"/>
      </dsp:txXfrm>
    </dsp:sp>
    <dsp:sp modelId="{52B0C6A9-F89B-F045-939C-ABA6F73DFAE5}">
      <dsp:nvSpPr>
        <dsp:cNvPr id="0" name=""/>
        <dsp:cNvSpPr/>
      </dsp:nvSpPr>
      <dsp:spPr>
        <a:xfrm>
          <a:off x="5288117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320D5-F8E2-214B-88B0-5B4AB262AF37}">
      <dsp:nvSpPr>
        <dsp:cNvPr id="0" name=""/>
        <dsp:cNvSpPr/>
      </dsp:nvSpPr>
      <dsp:spPr>
        <a:xfrm>
          <a:off x="6312976" y="0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2008</a:t>
          </a:r>
        </a:p>
      </dsp:txBody>
      <dsp:txXfrm>
        <a:off x="6312976" y="0"/>
        <a:ext cx="1502866" cy="1586259"/>
      </dsp:txXfrm>
    </dsp:sp>
    <dsp:sp modelId="{2551DB22-F0D8-784F-9CE6-E61A0B917F32}">
      <dsp:nvSpPr>
        <dsp:cNvPr id="0" name=""/>
        <dsp:cNvSpPr/>
      </dsp:nvSpPr>
      <dsp:spPr>
        <a:xfrm>
          <a:off x="6866127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7E8A7-FC1C-ED48-A011-CEA43E2CC33E}">
      <dsp:nvSpPr>
        <dsp:cNvPr id="0" name=""/>
        <dsp:cNvSpPr/>
      </dsp:nvSpPr>
      <dsp:spPr>
        <a:xfrm>
          <a:off x="7890986" y="2379388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2018-2022</a:t>
          </a:r>
        </a:p>
      </dsp:txBody>
      <dsp:txXfrm>
        <a:off x="7890986" y="2379388"/>
        <a:ext cx="1502866" cy="1586259"/>
      </dsp:txXfrm>
    </dsp:sp>
    <dsp:sp modelId="{7BF4C231-2355-A941-A7F5-BEA213D1E025}">
      <dsp:nvSpPr>
        <dsp:cNvPr id="0" name=""/>
        <dsp:cNvSpPr/>
      </dsp:nvSpPr>
      <dsp:spPr>
        <a:xfrm>
          <a:off x="8444137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0578-044D-F24A-AA78-C225F8C6B178}">
      <dsp:nvSpPr>
        <dsp:cNvPr id="0" name=""/>
        <dsp:cNvSpPr/>
      </dsp:nvSpPr>
      <dsp:spPr>
        <a:xfrm>
          <a:off x="9468995" y="0"/>
          <a:ext cx="1502866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2023 </a:t>
          </a:r>
        </a:p>
      </dsp:txBody>
      <dsp:txXfrm>
        <a:off x="9468995" y="0"/>
        <a:ext cx="1502866" cy="1586259"/>
      </dsp:txXfrm>
    </dsp:sp>
    <dsp:sp modelId="{A41C4787-BADC-0642-A4D9-E4C5766CD2CD}">
      <dsp:nvSpPr>
        <dsp:cNvPr id="0" name=""/>
        <dsp:cNvSpPr/>
      </dsp:nvSpPr>
      <dsp:spPr>
        <a:xfrm>
          <a:off x="1002214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3492" y="0"/>
          <a:ext cx="245975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1984-1991: BB84,E91,</a:t>
          </a:r>
          <a:br>
            <a:rPr lang="en-GB" sz="2800" kern="1200" dirty="0"/>
          </a:br>
          <a:r>
            <a:rPr lang="en-GB" sz="2800" kern="1200" dirty="0"/>
            <a:t>BBM92</a:t>
          </a:r>
        </a:p>
      </dsp:txBody>
      <dsp:txXfrm>
        <a:off x="3492" y="0"/>
        <a:ext cx="2459750" cy="1586259"/>
      </dsp:txXfrm>
    </dsp:sp>
    <dsp:sp modelId="{0FF40FA5-EB34-0044-9F4A-F3E8FE7BF013}">
      <dsp:nvSpPr>
        <dsp:cNvPr id="0" name=""/>
        <dsp:cNvSpPr/>
      </dsp:nvSpPr>
      <dsp:spPr>
        <a:xfrm>
          <a:off x="103508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2530752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2003</a:t>
          </a:r>
        </a:p>
      </dsp:txBody>
      <dsp:txXfrm>
        <a:off x="2530752" y="2379388"/>
        <a:ext cx="1350168" cy="1586259"/>
      </dsp:txXfrm>
    </dsp:sp>
    <dsp:sp modelId="{5AEE81D9-111E-7F46-8CCC-44D5DF384F59}">
      <dsp:nvSpPr>
        <dsp:cNvPr id="0" name=""/>
        <dsp:cNvSpPr/>
      </dsp:nvSpPr>
      <dsp:spPr>
        <a:xfrm>
          <a:off x="3007554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386A3-4E3E-8C49-808E-5FAD039888CD}">
      <dsp:nvSpPr>
        <dsp:cNvPr id="0" name=""/>
        <dsp:cNvSpPr/>
      </dsp:nvSpPr>
      <dsp:spPr>
        <a:xfrm>
          <a:off x="3948429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2005</a:t>
          </a:r>
        </a:p>
      </dsp:txBody>
      <dsp:txXfrm>
        <a:off x="3948429" y="0"/>
        <a:ext cx="1350168" cy="1586259"/>
      </dsp:txXfrm>
    </dsp:sp>
    <dsp:sp modelId="{BF8ACD2D-57C8-094E-9795-5401A56DF8E3}">
      <dsp:nvSpPr>
        <dsp:cNvPr id="0" name=""/>
        <dsp:cNvSpPr/>
      </dsp:nvSpPr>
      <dsp:spPr>
        <a:xfrm>
          <a:off x="442523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1078A-3D5E-9149-AC09-EEDBD65ECCE8}">
      <dsp:nvSpPr>
        <dsp:cNvPr id="0" name=""/>
        <dsp:cNvSpPr/>
      </dsp:nvSpPr>
      <dsp:spPr>
        <a:xfrm>
          <a:off x="5366106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2006</a:t>
          </a:r>
        </a:p>
      </dsp:txBody>
      <dsp:txXfrm>
        <a:off x="5366106" y="2379388"/>
        <a:ext cx="1350168" cy="1586259"/>
      </dsp:txXfrm>
    </dsp:sp>
    <dsp:sp modelId="{1C755B99-5723-2F41-88B7-490D1986DFB3}">
      <dsp:nvSpPr>
        <dsp:cNvPr id="0" name=""/>
        <dsp:cNvSpPr/>
      </dsp:nvSpPr>
      <dsp:spPr>
        <a:xfrm>
          <a:off x="584290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CDF27-AA6D-8B44-B2C7-7D82F98DB15C}">
      <dsp:nvSpPr>
        <dsp:cNvPr id="0" name=""/>
        <dsp:cNvSpPr/>
      </dsp:nvSpPr>
      <dsp:spPr>
        <a:xfrm>
          <a:off x="6783783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2008</a:t>
          </a:r>
        </a:p>
      </dsp:txBody>
      <dsp:txXfrm>
        <a:off x="6783783" y="0"/>
        <a:ext cx="1350168" cy="1586259"/>
      </dsp:txXfrm>
    </dsp:sp>
    <dsp:sp modelId="{428E5D77-B610-FE45-B50A-8030A37CC2CB}">
      <dsp:nvSpPr>
        <dsp:cNvPr id="0" name=""/>
        <dsp:cNvSpPr/>
      </dsp:nvSpPr>
      <dsp:spPr>
        <a:xfrm>
          <a:off x="726058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B5AA6-2717-4844-A948-EB5190C554DA}">
      <dsp:nvSpPr>
        <dsp:cNvPr id="0" name=""/>
        <dsp:cNvSpPr/>
      </dsp:nvSpPr>
      <dsp:spPr>
        <a:xfrm>
          <a:off x="8201461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2018-2022</a:t>
          </a:r>
        </a:p>
      </dsp:txBody>
      <dsp:txXfrm>
        <a:off x="8201461" y="2379388"/>
        <a:ext cx="1350168" cy="1586259"/>
      </dsp:txXfrm>
    </dsp:sp>
    <dsp:sp modelId="{C5C8C43C-DD21-5247-8405-7CE1009AB3A4}">
      <dsp:nvSpPr>
        <dsp:cNvPr id="0" name=""/>
        <dsp:cNvSpPr/>
      </dsp:nvSpPr>
      <dsp:spPr>
        <a:xfrm>
          <a:off x="867826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BBFE4-ACAA-5949-9C14-5B2BA84B1D9C}">
      <dsp:nvSpPr>
        <dsp:cNvPr id="0" name=""/>
        <dsp:cNvSpPr/>
      </dsp:nvSpPr>
      <dsp:spPr>
        <a:xfrm>
          <a:off x="9619138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2023</a:t>
          </a:r>
        </a:p>
      </dsp:txBody>
      <dsp:txXfrm>
        <a:off x="9619138" y="0"/>
        <a:ext cx="1350168" cy="1586259"/>
      </dsp:txXfrm>
    </dsp:sp>
    <dsp:sp modelId="{841E7CA7-88FB-034B-91EF-D7F42251B9E1}">
      <dsp:nvSpPr>
        <dsp:cNvPr id="0" name=""/>
        <dsp:cNvSpPr/>
      </dsp:nvSpPr>
      <dsp:spPr>
        <a:xfrm>
          <a:off x="10095940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3492" y="0"/>
          <a:ext cx="245975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1984-1991: BB84,E91,</a:t>
          </a:r>
          <a:br>
            <a:rPr lang="en-GB" sz="1800" kern="1200" dirty="0"/>
          </a:br>
          <a:r>
            <a:rPr lang="en-GB" sz="1800" kern="1200" dirty="0"/>
            <a:t>BBM92</a:t>
          </a:r>
        </a:p>
      </dsp:txBody>
      <dsp:txXfrm>
        <a:off x="3492" y="0"/>
        <a:ext cx="2459750" cy="1586259"/>
      </dsp:txXfrm>
    </dsp:sp>
    <dsp:sp modelId="{0FF40FA5-EB34-0044-9F4A-F3E8FE7BF013}">
      <dsp:nvSpPr>
        <dsp:cNvPr id="0" name=""/>
        <dsp:cNvSpPr/>
      </dsp:nvSpPr>
      <dsp:spPr>
        <a:xfrm>
          <a:off x="103508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2530752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2003:DW Rate</a:t>
          </a:r>
        </a:p>
      </dsp:txBody>
      <dsp:txXfrm>
        <a:off x="2530752" y="2379388"/>
        <a:ext cx="1350168" cy="1586259"/>
      </dsp:txXfrm>
    </dsp:sp>
    <dsp:sp modelId="{5AEE81D9-111E-7F46-8CCC-44D5DF384F59}">
      <dsp:nvSpPr>
        <dsp:cNvPr id="0" name=""/>
        <dsp:cNvSpPr/>
      </dsp:nvSpPr>
      <dsp:spPr>
        <a:xfrm>
          <a:off x="3007554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386A3-4E3E-8C49-808E-5FAD039888CD}">
      <dsp:nvSpPr>
        <dsp:cNvPr id="0" name=""/>
        <dsp:cNvSpPr/>
      </dsp:nvSpPr>
      <dsp:spPr>
        <a:xfrm>
          <a:off x="3948429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2005</a:t>
          </a:r>
        </a:p>
      </dsp:txBody>
      <dsp:txXfrm>
        <a:off x="3948429" y="0"/>
        <a:ext cx="1350168" cy="1586259"/>
      </dsp:txXfrm>
    </dsp:sp>
    <dsp:sp modelId="{BF8ACD2D-57C8-094E-9795-5401A56DF8E3}">
      <dsp:nvSpPr>
        <dsp:cNvPr id="0" name=""/>
        <dsp:cNvSpPr/>
      </dsp:nvSpPr>
      <dsp:spPr>
        <a:xfrm>
          <a:off x="442523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1078A-3D5E-9149-AC09-EEDBD65ECCE8}">
      <dsp:nvSpPr>
        <dsp:cNvPr id="0" name=""/>
        <dsp:cNvSpPr/>
      </dsp:nvSpPr>
      <dsp:spPr>
        <a:xfrm>
          <a:off x="5366106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2006</a:t>
          </a:r>
        </a:p>
      </dsp:txBody>
      <dsp:txXfrm>
        <a:off x="5366106" y="2379388"/>
        <a:ext cx="1350168" cy="1586259"/>
      </dsp:txXfrm>
    </dsp:sp>
    <dsp:sp modelId="{1C755B99-5723-2F41-88B7-490D1986DFB3}">
      <dsp:nvSpPr>
        <dsp:cNvPr id="0" name=""/>
        <dsp:cNvSpPr/>
      </dsp:nvSpPr>
      <dsp:spPr>
        <a:xfrm>
          <a:off x="584290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CDF27-AA6D-8B44-B2C7-7D82F98DB15C}">
      <dsp:nvSpPr>
        <dsp:cNvPr id="0" name=""/>
        <dsp:cNvSpPr/>
      </dsp:nvSpPr>
      <dsp:spPr>
        <a:xfrm>
          <a:off x="6783783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2008</a:t>
          </a:r>
        </a:p>
      </dsp:txBody>
      <dsp:txXfrm>
        <a:off x="6783783" y="0"/>
        <a:ext cx="1350168" cy="1586259"/>
      </dsp:txXfrm>
    </dsp:sp>
    <dsp:sp modelId="{428E5D77-B610-FE45-B50A-8030A37CC2CB}">
      <dsp:nvSpPr>
        <dsp:cNvPr id="0" name=""/>
        <dsp:cNvSpPr/>
      </dsp:nvSpPr>
      <dsp:spPr>
        <a:xfrm>
          <a:off x="726058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58C61-6899-D044-A704-40553DBD549D}">
      <dsp:nvSpPr>
        <dsp:cNvPr id="0" name=""/>
        <dsp:cNvSpPr/>
      </dsp:nvSpPr>
      <dsp:spPr>
        <a:xfrm>
          <a:off x="8201461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2018-2022</a:t>
          </a:r>
        </a:p>
      </dsp:txBody>
      <dsp:txXfrm>
        <a:off x="8201461" y="2379388"/>
        <a:ext cx="1350168" cy="1586259"/>
      </dsp:txXfrm>
    </dsp:sp>
    <dsp:sp modelId="{6C615195-FBE8-8049-9703-DEA9E60950AA}">
      <dsp:nvSpPr>
        <dsp:cNvPr id="0" name=""/>
        <dsp:cNvSpPr/>
      </dsp:nvSpPr>
      <dsp:spPr>
        <a:xfrm>
          <a:off x="867826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1DF77-A378-EF46-9D2B-7B715954E632}">
      <dsp:nvSpPr>
        <dsp:cNvPr id="0" name=""/>
        <dsp:cNvSpPr/>
      </dsp:nvSpPr>
      <dsp:spPr>
        <a:xfrm>
          <a:off x="9619138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2023</a:t>
          </a:r>
        </a:p>
      </dsp:txBody>
      <dsp:txXfrm>
        <a:off x="9619138" y="0"/>
        <a:ext cx="1350168" cy="1586259"/>
      </dsp:txXfrm>
    </dsp:sp>
    <dsp:sp modelId="{49E4C846-86E7-ED48-A898-C55748D45AAE}">
      <dsp:nvSpPr>
        <dsp:cNvPr id="0" name=""/>
        <dsp:cNvSpPr/>
      </dsp:nvSpPr>
      <dsp:spPr>
        <a:xfrm>
          <a:off x="10095940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3492" y="0"/>
          <a:ext cx="245975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1984-1991: BB84,E91,</a:t>
          </a:r>
          <a:br>
            <a:rPr lang="en-GB" sz="2100" kern="1200" dirty="0"/>
          </a:br>
          <a:r>
            <a:rPr lang="en-GB" sz="2100" kern="1200" dirty="0"/>
            <a:t>BBM92</a:t>
          </a:r>
        </a:p>
      </dsp:txBody>
      <dsp:txXfrm>
        <a:off x="3492" y="0"/>
        <a:ext cx="2459750" cy="1586259"/>
      </dsp:txXfrm>
    </dsp:sp>
    <dsp:sp modelId="{0FF40FA5-EB34-0044-9F4A-F3E8FE7BF013}">
      <dsp:nvSpPr>
        <dsp:cNvPr id="0" name=""/>
        <dsp:cNvSpPr/>
      </dsp:nvSpPr>
      <dsp:spPr>
        <a:xfrm>
          <a:off x="103508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2530752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2003:</a:t>
          </a:r>
          <a:br>
            <a:rPr lang="en-GB" sz="2100" kern="1200" dirty="0"/>
          </a:br>
          <a:r>
            <a:rPr lang="en-GB" sz="2100" kern="1200" dirty="0"/>
            <a:t>D-W Rate</a:t>
          </a:r>
        </a:p>
      </dsp:txBody>
      <dsp:txXfrm>
        <a:off x="2530752" y="2379388"/>
        <a:ext cx="1350168" cy="1586259"/>
      </dsp:txXfrm>
    </dsp:sp>
    <dsp:sp modelId="{5AEE81D9-111E-7F46-8CCC-44D5DF384F59}">
      <dsp:nvSpPr>
        <dsp:cNvPr id="0" name=""/>
        <dsp:cNvSpPr/>
      </dsp:nvSpPr>
      <dsp:spPr>
        <a:xfrm>
          <a:off x="3007554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B9F3-7479-A84B-99D1-EEF2D9844459}">
      <dsp:nvSpPr>
        <dsp:cNvPr id="0" name=""/>
        <dsp:cNvSpPr/>
      </dsp:nvSpPr>
      <dsp:spPr>
        <a:xfrm>
          <a:off x="3948429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2005</a:t>
          </a:r>
        </a:p>
      </dsp:txBody>
      <dsp:txXfrm>
        <a:off x="3948429" y="0"/>
        <a:ext cx="1350168" cy="1586259"/>
      </dsp:txXfrm>
    </dsp:sp>
    <dsp:sp modelId="{15419AB5-F463-6640-9F61-7E11521761AA}">
      <dsp:nvSpPr>
        <dsp:cNvPr id="0" name=""/>
        <dsp:cNvSpPr/>
      </dsp:nvSpPr>
      <dsp:spPr>
        <a:xfrm>
          <a:off x="442523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7FAFE-6576-1944-9977-C18FE468DF1B}">
      <dsp:nvSpPr>
        <dsp:cNvPr id="0" name=""/>
        <dsp:cNvSpPr/>
      </dsp:nvSpPr>
      <dsp:spPr>
        <a:xfrm>
          <a:off x="5366106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2006: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DIQKD from CHSH</a:t>
          </a:r>
        </a:p>
      </dsp:txBody>
      <dsp:txXfrm>
        <a:off x="5366106" y="2379388"/>
        <a:ext cx="1350168" cy="1586259"/>
      </dsp:txXfrm>
    </dsp:sp>
    <dsp:sp modelId="{6EA03291-7CE2-B34C-808C-1B20F741B169}">
      <dsp:nvSpPr>
        <dsp:cNvPr id="0" name=""/>
        <dsp:cNvSpPr/>
      </dsp:nvSpPr>
      <dsp:spPr>
        <a:xfrm>
          <a:off x="584290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26F2-2ABC-374A-B160-05B84A38B869}">
      <dsp:nvSpPr>
        <dsp:cNvPr id="0" name=""/>
        <dsp:cNvSpPr/>
      </dsp:nvSpPr>
      <dsp:spPr>
        <a:xfrm>
          <a:off x="6783783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2008</a:t>
          </a:r>
        </a:p>
      </dsp:txBody>
      <dsp:txXfrm>
        <a:off x="6783783" y="0"/>
        <a:ext cx="1350168" cy="1586259"/>
      </dsp:txXfrm>
    </dsp:sp>
    <dsp:sp modelId="{5B254086-865C-4741-BC0F-86DC9A6DF468}">
      <dsp:nvSpPr>
        <dsp:cNvPr id="0" name=""/>
        <dsp:cNvSpPr/>
      </dsp:nvSpPr>
      <dsp:spPr>
        <a:xfrm>
          <a:off x="726058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A40D3-DC82-C04F-A96E-5689412CF951}">
      <dsp:nvSpPr>
        <dsp:cNvPr id="0" name=""/>
        <dsp:cNvSpPr/>
      </dsp:nvSpPr>
      <dsp:spPr>
        <a:xfrm>
          <a:off x="8201461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2018-2022</a:t>
          </a:r>
        </a:p>
      </dsp:txBody>
      <dsp:txXfrm>
        <a:off x="8201461" y="2379388"/>
        <a:ext cx="1350168" cy="1586259"/>
      </dsp:txXfrm>
    </dsp:sp>
    <dsp:sp modelId="{50EB7C72-D7DF-284A-8DF7-905DE2386CF0}">
      <dsp:nvSpPr>
        <dsp:cNvPr id="0" name=""/>
        <dsp:cNvSpPr/>
      </dsp:nvSpPr>
      <dsp:spPr>
        <a:xfrm>
          <a:off x="867826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2A995-660B-6B40-B413-9C2122337E78}">
      <dsp:nvSpPr>
        <dsp:cNvPr id="0" name=""/>
        <dsp:cNvSpPr/>
      </dsp:nvSpPr>
      <dsp:spPr>
        <a:xfrm>
          <a:off x="9619138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2023</a:t>
          </a:r>
        </a:p>
      </dsp:txBody>
      <dsp:txXfrm>
        <a:off x="9619138" y="0"/>
        <a:ext cx="1350168" cy="1586259"/>
      </dsp:txXfrm>
    </dsp:sp>
    <dsp:sp modelId="{A4C5B081-B727-8C49-9708-1C26DB99E475}">
      <dsp:nvSpPr>
        <dsp:cNvPr id="0" name=""/>
        <dsp:cNvSpPr/>
      </dsp:nvSpPr>
      <dsp:spPr>
        <a:xfrm>
          <a:off x="10095940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3492" y="0"/>
          <a:ext cx="245975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1984-1991: BB84,E91,</a:t>
          </a:r>
          <a:br>
            <a:rPr lang="en-GB" sz="2100" kern="1200" dirty="0"/>
          </a:br>
          <a:r>
            <a:rPr lang="en-GB" sz="2100" kern="1200" dirty="0"/>
            <a:t>BBM92</a:t>
          </a:r>
        </a:p>
      </dsp:txBody>
      <dsp:txXfrm>
        <a:off x="3492" y="0"/>
        <a:ext cx="2459750" cy="1586259"/>
      </dsp:txXfrm>
    </dsp:sp>
    <dsp:sp modelId="{0FF40FA5-EB34-0044-9F4A-F3E8FE7BF013}">
      <dsp:nvSpPr>
        <dsp:cNvPr id="0" name=""/>
        <dsp:cNvSpPr/>
      </dsp:nvSpPr>
      <dsp:spPr>
        <a:xfrm>
          <a:off x="103508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2530752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2003:</a:t>
          </a:r>
          <a:br>
            <a:rPr lang="en-GB" sz="2100" kern="1200" dirty="0"/>
          </a:br>
          <a:r>
            <a:rPr lang="en-GB" sz="2100" kern="1200" dirty="0"/>
            <a:t>D-W Rate</a:t>
          </a:r>
        </a:p>
      </dsp:txBody>
      <dsp:txXfrm>
        <a:off x="2530752" y="2379388"/>
        <a:ext cx="1350168" cy="1586259"/>
      </dsp:txXfrm>
    </dsp:sp>
    <dsp:sp modelId="{5AEE81D9-111E-7F46-8CCC-44D5DF384F59}">
      <dsp:nvSpPr>
        <dsp:cNvPr id="0" name=""/>
        <dsp:cNvSpPr/>
      </dsp:nvSpPr>
      <dsp:spPr>
        <a:xfrm>
          <a:off x="3007554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B9F3-7479-A84B-99D1-EEF2D9844459}">
      <dsp:nvSpPr>
        <dsp:cNvPr id="0" name=""/>
        <dsp:cNvSpPr/>
      </dsp:nvSpPr>
      <dsp:spPr>
        <a:xfrm>
          <a:off x="3948429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2005: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Renner Security</a:t>
          </a:r>
        </a:p>
      </dsp:txBody>
      <dsp:txXfrm>
        <a:off x="3948429" y="0"/>
        <a:ext cx="1350168" cy="1586259"/>
      </dsp:txXfrm>
    </dsp:sp>
    <dsp:sp modelId="{15419AB5-F463-6640-9F61-7E11521761AA}">
      <dsp:nvSpPr>
        <dsp:cNvPr id="0" name=""/>
        <dsp:cNvSpPr/>
      </dsp:nvSpPr>
      <dsp:spPr>
        <a:xfrm>
          <a:off x="442523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7FAFE-6576-1944-9977-C18FE468DF1B}">
      <dsp:nvSpPr>
        <dsp:cNvPr id="0" name=""/>
        <dsp:cNvSpPr/>
      </dsp:nvSpPr>
      <dsp:spPr>
        <a:xfrm>
          <a:off x="5366106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2006: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DIQKD from CHSH</a:t>
          </a:r>
        </a:p>
      </dsp:txBody>
      <dsp:txXfrm>
        <a:off x="5366106" y="2379388"/>
        <a:ext cx="1350168" cy="1586259"/>
      </dsp:txXfrm>
    </dsp:sp>
    <dsp:sp modelId="{6EA03291-7CE2-B34C-808C-1B20F741B169}">
      <dsp:nvSpPr>
        <dsp:cNvPr id="0" name=""/>
        <dsp:cNvSpPr/>
      </dsp:nvSpPr>
      <dsp:spPr>
        <a:xfrm>
          <a:off x="584290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26F2-2ABC-374A-B160-05B84A38B869}">
      <dsp:nvSpPr>
        <dsp:cNvPr id="0" name=""/>
        <dsp:cNvSpPr/>
      </dsp:nvSpPr>
      <dsp:spPr>
        <a:xfrm>
          <a:off x="6783783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2008</a:t>
          </a:r>
        </a:p>
      </dsp:txBody>
      <dsp:txXfrm>
        <a:off x="6783783" y="0"/>
        <a:ext cx="1350168" cy="1586259"/>
      </dsp:txXfrm>
    </dsp:sp>
    <dsp:sp modelId="{5B254086-865C-4741-BC0F-86DC9A6DF468}">
      <dsp:nvSpPr>
        <dsp:cNvPr id="0" name=""/>
        <dsp:cNvSpPr/>
      </dsp:nvSpPr>
      <dsp:spPr>
        <a:xfrm>
          <a:off x="726058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2F48F-623F-FE47-B1CA-0B7F9F0CC559}">
      <dsp:nvSpPr>
        <dsp:cNvPr id="0" name=""/>
        <dsp:cNvSpPr/>
      </dsp:nvSpPr>
      <dsp:spPr>
        <a:xfrm>
          <a:off x="8201461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2018-2022</a:t>
          </a:r>
        </a:p>
      </dsp:txBody>
      <dsp:txXfrm>
        <a:off x="8201461" y="2379388"/>
        <a:ext cx="1350168" cy="1586259"/>
      </dsp:txXfrm>
    </dsp:sp>
    <dsp:sp modelId="{D7BFEC4B-13F2-F646-8A3D-E19412B934AF}">
      <dsp:nvSpPr>
        <dsp:cNvPr id="0" name=""/>
        <dsp:cNvSpPr/>
      </dsp:nvSpPr>
      <dsp:spPr>
        <a:xfrm>
          <a:off x="867826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5AC90-1C21-9347-8371-C9079C77E5C7}">
      <dsp:nvSpPr>
        <dsp:cNvPr id="0" name=""/>
        <dsp:cNvSpPr/>
      </dsp:nvSpPr>
      <dsp:spPr>
        <a:xfrm>
          <a:off x="9619138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2023</a:t>
          </a:r>
        </a:p>
      </dsp:txBody>
      <dsp:txXfrm>
        <a:off x="9619138" y="0"/>
        <a:ext cx="1350168" cy="1586259"/>
      </dsp:txXfrm>
    </dsp:sp>
    <dsp:sp modelId="{1EDDBEBE-4900-9040-A8EE-EF635B76D638}">
      <dsp:nvSpPr>
        <dsp:cNvPr id="0" name=""/>
        <dsp:cNvSpPr/>
      </dsp:nvSpPr>
      <dsp:spPr>
        <a:xfrm>
          <a:off x="10095940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3492" y="0"/>
          <a:ext cx="245975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1984-1991: BB84,E91,</a:t>
          </a:r>
          <a:br>
            <a:rPr lang="en-GB" sz="2100" kern="1200" dirty="0"/>
          </a:br>
          <a:r>
            <a:rPr lang="en-GB" sz="2100" kern="1200" dirty="0"/>
            <a:t>BBM92</a:t>
          </a:r>
        </a:p>
      </dsp:txBody>
      <dsp:txXfrm>
        <a:off x="3492" y="0"/>
        <a:ext cx="2459750" cy="1586259"/>
      </dsp:txXfrm>
    </dsp:sp>
    <dsp:sp modelId="{0FF40FA5-EB34-0044-9F4A-F3E8FE7BF013}">
      <dsp:nvSpPr>
        <dsp:cNvPr id="0" name=""/>
        <dsp:cNvSpPr/>
      </dsp:nvSpPr>
      <dsp:spPr>
        <a:xfrm>
          <a:off x="103508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2530752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2003:</a:t>
          </a:r>
          <a:br>
            <a:rPr lang="en-GB" sz="2100" kern="1200" dirty="0"/>
          </a:br>
          <a:r>
            <a:rPr lang="en-GB" sz="2100" kern="1200" dirty="0"/>
            <a:t>D-W Rate</a:t>
          </a:r>
        </a:p>
      </dsp:txBody>
      <dsp:txXfrm>
        <a:off x="2530752" y="2379388"/>
        <a:ext cx="1350168" cy="1586259"/>
      </dsp:txXfrm>
    </dsp:sp>
    <dsp:sp modelId="{5AEE81D9-111E-7F46-8CCC-44D5DF384F59}">
      <dsp:nvSpPr>
        <dsp:cNvPr id="0" name=""/>
        <dsp:cNvSpPr/>
      </dsp:nvSpPr>
      <dsp:spPr>
        <a:xfrm>
          <a:off x="3007554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B9F3-7479-A84B-99D1-EEF2D9844459}">
      <dsp:nvSpPr>
        <dsp:cNvPr id="0" name=""/>
        <dsp:cNvSpPr/>
      </dsp:nvSpPr>
      <dsp:spPr>
        <a:xfrm>
          <a:off x="3948429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2005: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Renner Security</a:t>
          </a:r>
        </a:p>
      </dsp:txBody>
      <dsp:txXfrm>
        <a:off x="3948429" y="0"/>
        <a:ext cx="1350168" cy="1586259"/>
      </dsp:txXfrm>
    </dsp:sp>
    <dsp:sp modelId="{15419AB5-F463-6640-9F61-7E11521761AA}">
      <dsp:nvSpPr>
        <dsp:cNvPr id="0" name=""/>
        <dsp:cNvSpPr/>
      </dsp:nvSpPr>
      <dsp:spPr>
        <a:xfrm>
          <a:off x="442523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7FAFE-6576-1944-9977-C18FE468DF1B}">
      <dsp:nvSpPr>
        <dsp:cNvPr id="0" name=""/>
        <dsp:cNvSpPr/>
      </dsp:nvSpPr>
      <dsp:spPr>
        <a:xfrm>
          <a:off x="5366106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2006: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DIQKD from CHSH</a:t>
          </a:r>
        </a:p>
      </dsp:txBody>
      <dsp:txXfrm>
        <a:off x="5366106" y="2379388"/>
        <a:ext cx="1350168" cy="1586259"/>
      </dsp:txXfrm>
    </dsp:sp>
    <dsp:sp modelId="{6EA03291-7CE2-B34C-808C-1B20F741B169}">
      <dsp:nvSpPr>
        <dsp:cNvPr id="0" name=""/>
        <dsp:cNvSpPr/>
      </dsp:nvSpPr>
      <dsp:spPr>
        <a:xfrm>
          <a:off x="5842908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26F2-2ABC-374A-B160-05B84A38B869}">
      <dsp:nvSpPr>
        <dsp:cNvPr id="0" name=""/>
        <dsp:cNvSpPr/>
      </dsp:nvSpPr>
      <dsp:spPr>
        <a:xfrm>
          <a:off x="6783783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2008: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MTom</a:t>
          </a:r>
          <a:r>
            <a:rPr lang="en-GB" sz="2100" kern="1200" dirty="0"/>
            <a:t> AEP</a:t>
          </a:r>
        </a:p>
      </dsp:txBody>
      <dsp:txXfrm>
        <a:off x="6783783" y="0"/>
        <a:ext cx="1350168" cy="1586259"/>
      </dsp:txXfrm>
    </dsp:sp>
    <dsp:sp modelId="{5B254086-865C-4741-BC0F-86DC9A6DF468}">
      <dsp:nvSpPr>
        <dsp:cNvPr id="0" name=""/>
        <dsp:cNvSpPr/>
      </dsp:nvSpPr>
      <dsp:spPr>
        <a:xfrm>
          <a:off x="726058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9F4B6-2F9D-D44D-BEC6-732284273636}">
      <dsp:nvSpPr>
        <dsp:cNvPr id="0" name=""/>
        <dsp:cNvSpPr/>
      </dsp:nvSpPr>
      <dsp:spPr>
        <a:xfrm>
          <a:off x="8201461" y="2379388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2018-2022</a:t>
          </a:r>
        </a:p>
      </dsp:txBody>
      <dsp:txXfrm>
        <a:off x="8201461" y="2379388"/>
        <a:ext cx="1350168" cy="1586259"/>
      </dsp:txXfrm>
    </dsp:sp>
    <dsp:sp modelId="{9F000FF3-C54D-BA4F-A2DA-766D6338500F}">
      <dsp:nvSpPr>
        <dsp:cNvPr id="0" name=""/>
        <dsp:cNvSpPr/>
      </dsp:nvSpPr>
      <dsp:spPr>
        <a:xfrm>
          <a:off x="867826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6A2F-8BEB-2A42-8EE6-894FA1181E06}">
      <dsp:nvSpPr>
        <dsp:cNvPr id="0" name=""/>
        <dsp:cNvSpPr/>
      </dsp:nvSpPr>
      <dsp:spPr>
        <a:xfrm>
          <a:off x="9619138" y="0"/>
          <a:ext cx="1350168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2023</a:t>
          </a:r>
        </a:p>
      </dsp:txBody>
      <dsp:txXfrm>
        <a:off x="9619138" y="0"/>
        <a:ext cx="1350168" cy="1586259"/>
      </dsp:txXfrm>
    </dsp:sp>
    <dsp:sp modelId="{9E4F486C-0F99-F349-8E3D-710B0BA7ABE6}">
      <dsp:nvSpPr>
        <dsp:cNvPr id="0" name=""/>
        <dsp:cNvSpPr/>
      </dsp:nvSpPr>
      <dsp:spPr>
        <a:xfrm>
          <a:off x="10095940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6202" y="0"/>
          <a:ext cx="176237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1984-1991: BB84,E91,</a:t>
          </a:r>
          <a:br>
            <a:rPr lang="en-GB" sz="2100" kern="1200" dirty="0"/>
          </a:br>
          <a:r>
            <a:rPr lang="en-GB" sz="2100" kern="1200" dirty="0"/>
            <a:t>BBM92</a:t>
          </a:r>
        </a:p>
      </dsp:txBody>
      <dsp:txXfrm>
        <a:off x="6202" y="0"/>
        <a:ext cx="1762370" cy="1586259"/>
      </dsp:txXfrm>
    </dsp:sp>
    <dsp:sp modelId="{0FF40FA5-EB34-0044-9F4A-F3E8FE7BF013}">
      <dsp:nvSpPr>
        <dsp:cNvPr id="0" name=""/>
        <dsp:cNvSpPr/>
      </dsp:nvSpPr>
      <dsp:spPr>
        <a:xfrm>
          <a:off x="68910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1841573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2003:</a:t>
          </a:r>
          <a:br>
            <a:rPr lang="en-GB" sz="2100" kern="1200" dirty="0"/>
          </a:br>
          <a:r>
            <a:rPr lang="en-GB" sz="2100" kern="1200" dirty="0"/>
            <a:t>D-W Rate</a:t>
          </a:r>
        </a:p>
      </dsp:txBody>
      <dsp:txXfrm>
        <a:off x="1841573" y="2379388"/>
        <a:ext cx="1460003" cy="1586259"/>
      </dsp:txXfrm>
    </dsp:sp>
    <dsp:sp modelId="{5AEE81D9-111E-7F46-8CCC-44D5DF384F59}">
      <dsp:nvSpPr>
        <dsp:cNvPr id="0" name=""/>
        <dsp:cNvSpPr/>
      </dsp:nvSpPr>
      <dsp:spPr>
        <a:xfrm>
          <a:off x="2373292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B9F3-7479-A84B-99D1-EEF2D9844459}">
      <dsp:nvSpPr>
        <dsp:cNvPr id="0" name=""/>
        <dsp:cNvSpPr/>
      </dsp:nvSpPr>
      <dsp:spPr>
        <a:xfrm>
          <a:off x="3374577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2005: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Renner Security</a:t>
          </a:r>
        </a:p>
      </dsp:txBody>
      <dsp:txXfrm>
        <a:off x="3374577" y="0"/>
        <a:ext cx="1460003" cy="1586259"/>
      </dsp:txXfrm>
    </dsp:sp>
    <dsp:sp modelId="{15419AB5-F463-6640-9F61-7E11521761AA}">
      <dsp:nvSpPr>
        <dsp:cNvPr id="0" name=""/>
        <dsp:cNvSpPr/>
      </dsp:nvSpPr>
      <dsp:spPr>
        <a:xfrm>
          <a:off x="390629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7FAFE-6576-1944-9977-C18FE468DF1B}">
      <dsp:nvSpPr>
        <dsp:cNvPr id="0" name=""/>
        <dsp:cNvSpPr/>
      </dsp:nvSpPr>
      <dsp:spPr>
        <a:xfrm>
          <a:off x="4907581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2006: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DIQKD from CHSH</a:t>
          </a:r>
        </a:p>
      </dsp:txBody>
      <dsp:txXfrm>
        <a:off x="4907581" y="2379388"/>
        <a:ext cx="1460003" cy="1586259"/>
      </dsp:txXfrm>
    </dsp:sp>
    <dsp:sp modelId="{6EA03291-7CE2-B34C-808C-1B20F741B169}">
      <dsp:nvSpPr>
        <dsp:cNvPr id="0" name=""/>
        <dsp:cNvSpPr/>
      </dsp:nvSpPr>
      <dsp:spPr>
        <a:xfrm>
          <a:off x="543930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26F2-2ABC-374A-B160-05B84A38B869}">
      <dsp:nvSpPr>
        <dsp:cNvPr id="0" name=""/>
        <dsp:cNvSpPr/>
      </dsp:nvSpPr>
      <dsp:spPr>
        <a:xfrm>
          <a:off x="6440585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2008: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MTom</a:t>
          </a:r>
          <a:r>
            <a:rPr lang="en-GB" sz="2100" kern="1200" dirty="0"/>
            <a:t> AEP</a:t>
          </a:r>
        </a:p>
      </dsp:txBody>
      <dsp:txXfrm>
        <a:off x="6440585" y="0"/>
        <a:ext cx="1460003" cy="1586259"/>
      </dsp:txXfrm>
    </dsp:sp>
    <dsp:sp modelId="{5B254086-865C-4741-BC0F-86DC9A6DF468}">
      <dsp:nvSpPr>
        <dsp:cNvPr id="0" name=""/>
        <dsp:cNvSpPr/>
      </dsp:nvSpPr>
      <dsp:spPr>
        <a:xfrm>
          <a:off x="697230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B6E57-F2F7-6F4E-8A69-372B00658A8E}">
      <dsp:nvSpPr>
        <dsp:cNvPr id="0" name=""/>
        <dsp:cNvSpPr/>
      </dsp:nvSpPr>
      <dsp:spPr>
        <a:xfrm>
          <a:off x="7973589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2018-2022: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EATs</a:t>
          </a:r>
        </a:p>
      </dsp:txBody>
      <dsp:txXfrm>
        <a:off x="7973589" y="2379388"/>
        <a:ext cx="1460003" cy="1586259"/>
      </dsp:txXfrm>
    </dsp:sp>
    <dsp:sp modelId="{0CECFF2C-0566-AF4A-8096-5148946684A9}">
      <dsp:nvSpPr>
        <dsp:cNvPr id="0" name=""/>
        <dsp:cNvSpPr/>
      </dsp:nvSpPr>
      <dsp:spPr>
        <a:xfrm>
          <a:off x="8505309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5E4FC-47B4-F648-9756-40162ED3631F}">
      <dsp:nvSpPr>
        <dsp:cNvPr id="0" name=""/>
        <dsp:cNvSpPr/>
      </dsp:nvSpPr>
      <dsp:spPr>
        <a:xfrm>
          <a:off x="9506593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2023</a:t>
          </a:r>
        </a:p>
      </dsp:txBody>
      <dsp:txXfrm>
        <a:off x="9506593" y="0"/>
        <a:ext cx="1460003" cy="1586259"/>
      </dsp:txXfrm>
    </dsp:sp>
    <dsp:sp modelId="{5A9C2196-C4BA-FC42-9D15-EC14B5FABB4E}">
      <dsp:nvSpPr>
        <dsp:cNvPr id="0" name=""/>
        <dsp:cNvSpPr/>
      </dsp:nvSpPr>
      <dsp:spPr>
        <a:xfrm>
          <a:off x="1003831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0ADEC-F334-4B40-B647-81C169E2B1D5}">
      <dsp:nvSpPr>
        <dsp:cNvPr id="0" name=""/>
        <dsp:cNvSpPr/>
      </dsp:nvSpPr>
      <dsp:spPr>
        <a:xfrm>
          <a:off x="0" y="1189694"/>
          <a:ext cx="12192000" cy="15862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D0007-8527-FA47-BED3-81E8555C70FF}">
      <dsp:nvSpPr>
        <dsp:cNvPr id="0" name=""/>
        <dsp:cNvSpPr/>
      </dsp:nvSpPr>
      <dsp:spPr>
        <a:xfrm>
          <a:off x="6202" y="0"/>
          <a:ext cx="1762370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1984-1991: BB84,E91,</a:t>
          </a:r>
          <a:br>
            <a:rPr lang="en-GB" sz="2100" kern="1200" dirty="0"/>
          </a:br>
          <a:r>
            <a:rPr lang="en-GB" sz="2100" kern="1200" dirty="0"/>
            <a:t>BBM92</a:t>
          </a:r>
        </a:p>
      </dsp:txBody>
      <dsp:txXfrm>
        <a:off x="6202" y="0"/>
        <a:ext cx="1762370" cy="1586259"/>
      </dsp:txXfrm>
    </dsp:sp>
    <dsp:sp modelId="{0FF40FA5-EB34-0044-9F4A-F3E8FE7BF013}">
      <dsp:nvSpPr>
        <dsp:cNvPr id="0" name=""/>
        <dsp:cNvSpPr/>
      </dsp:nvSpPr>
      <dsp:spPr>
        <a:xfrm>
          <a:off x="68910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903F-7906-E947-A2D4-1C7CEA0B33BE}">
      <dsp:nvSpPr>
        <dsp:cNvPr id="0" name=""/>
        <dsp:cNvSpPr/>
      </dsp:nvSpPr>
      <dsp:spPr>
        <a:xfrm>
          <a:off x="1841573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2003:</a:t>
          </a:r>
          <a:br>
            <a:rPr lang="en-GB" sz="2100" kern="1200" dirty="0"/>
          </a:br>
          <a:r>
            <a:rPr lang="en-GB" sz="2100" kern="1200" dirty="0"/>
            <a:t>D-W Rate</a:t>
          </a:r>
        </a:p>
      </dsp:txBody>
      <dsp:txXfrm>
        <a:off x="1841573" y="2379388"/>
        <a:ext cx="1460003" cy="1586259"/>
      </dsp:txXfrm>
    </dsp:sp>
    <dsp:sp modelId="{5AEE81D9-111E-7F46-8CCC-44D5DF384F59}">
      <dsp:nvSpPr>
        <dsp:cNvPr id="0" name=""/>
        <dsp:cNvSpPr/>
      </dsp:nvSpPr>
      <dsp:spPr>
        <a:xfrm>
          <a:off x="2373292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B9F3-7479-A84B-99D1-EEF2D9844459}">
      <dsp:nvSpPr>
        <dsp:cNvPr id="0" name=""/>
        <dsp:cNvSpPr/>
      </dsp:nvSpPr>
      <dsp:spPr>
        <a:xfrm>
          <a:off x="3374577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2005: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Renner Security</a:t>
          </a:r>
        </a:p>
      </dsp:txBody>
      <dsp:txXfrm>
        <a:off x="3374577" y="0"/>
        <a:ext cx="1460003" cy="1586259"/>
      </dsp:txXfrm>
    </dsp:sp>
    <dsp:sp modelId="{15419AB5-F463-6640-9F61-7E11521761AA}">
      <dsp:nvSpPr>
        <dsp:cNvPr id="0" name=""/>
        <dsp:cNvSpPr/>
      </dsp:nvSpPr>
      <dsp:spPr>
        <a:xfrm>
          <a:off x="3906296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7FAFE-6576-1944-9977-C18FE468DF1B}">
      <dsp:nvSpPr>
        <dsp:cNvPr id="0" name=""/>
        <dsp:cNvSpPr/>
      </dsp:nvSpPr>
      <dsp:spPr>
        <a:xfrm>
          <a:off x="4907581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2006: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DIQKD from CHSH</a:t>
          </a:r>
        </a:p>
      </dsp:txBody>
      <dsp:txXfrm>
        <a:off x="4907581" y="2379388"/>
        <a:ext cx="1460003" cy="1586259"/>
      </dsp:txXfrm>
    </dsp:sp>
    <dsp:sp modelId="{6EA03291-7CE2-B34C-808C-1B20F741B169}">
      <dsp:nvSpPr>
        <dsp:cNvPr id="0" name=""/>
        <dsp:cNvSpPr/>
      </dsp:nvSpPr>
      <dsp:spPr>
        <a:xfrm>
          <a:off x="5439301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26F2-2ABC-374A-B160-05B84A38B869}">
      <dsp:nvSpPr>
        <dsp:cNvPr id="0" name=""/>
        <dsp:cNvSpPr/>
      </dsp:nvSpPr>
      <dsp:spPr>
        <a:xfrm>
          <a:off x="6440585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2008: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MTom</a:t>
          </a:r>
          <a:r>
            <a:rPr lang="en-GB" sz="2100" kern="1200" dirty="0"/>
            <a:t> AEP</a:t>
          </a:r>
        </a:p>
      </dsp:txBody>
      <dsp:txXfrm>
        <a:off x="6440585" y="0"/>
        <a:ext cx="1460003" cy="1586259"/>
      </dsp:txXfrm>
    </dsp:sp>
    <dsp:sp modelId="{5B254086-865C-4741-BC0F-86DC9A6DF468}">
      <dsp:nvSpPr>
        <dsp:cNvPr id="0" name=""/>
        <dsp:cNvSpPr/>
      </dsp:nvSpPr>
      <dsp:spPr>
        <a:xfrm>
          <a:off x="6972305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B6E57-F2F7-6F4E-8A69-372B00658A8E}">
      <dsp:nvSpPr>
        <dsp:cNvPr id="0" name=""/>
        <dsp:cNvSpPr/>
      </dsp:nvSpPr>
      <dsp:spPr>
        <a:xfrm>
          <a:off x="7973589" y="2379388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2018-2022: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EATs</a:t>
          </a:r>
        </a:p>
      </dsp:txBody>
      <dsp:txXfrm>
        <a:off x="7973589" y="2379388"/>
        <a:ext cx="1460003" cy="1586259"/>
      </dsp:txXfrm>
    </dsp:sp>
    <dsp:sp modelId="{0CECFF2C-0566-AF4A-8096-5148946684A9}">
      <dsp:nvSpPr>
        <dsp:cNvPr id="0" name=""/>
        <dsp:cNvSpPr/>
      </dsp:nvSpPr>
      <dsp:spPr>
        <a:xfrm>
          <a:off x="8505309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5E4FC-47B4-F648-9756-40162ED3631F}">
      <dsp:nvSpPr>
        <dsp:cNvPr id="0" name=""/>
        <dsp:cNvSpPr/>
      </dsp:nvSpPr>
      <dsp:spPr>
        <a:xfrm>
          <a:off x="9506593" y="0"/>
          <a:ext cx="1460003" cy="158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2023: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CT23</a:t>
          </a:r>
        </a:p>
      </dsp:txBody>
      <dsp:txXfrm>
        <a:off x="9506593" y="0"/>
        <a:ext cx="1460003" cy="1586259"/>
      </dsp:txXfrm>
    </dsp:sp>
    <dsp:sp modelId="{5A9C2196-C4BA-FC42-9D15-EC14B5FABB4E}">
      <dsp:nvSpPr>
        <dsp:cNvPr id="0" name=""/>
        <dsp:cNvSpPr/>
      </dsp:nvSpPr>
      <dsp:spPr>
        <a:xfrm>
          <a:off x="10038313" y="1784541"/>
          <a:ext cx="396564" cy="396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13533-A267-AC4C-BE55-2B06729B4DDC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CC1F2-A486-8C44-AD1E-74E7484E7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7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CC1F2-A486-8C44-AD1E-74E7484E7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4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3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7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6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2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7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6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58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9.wdp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6.wdp"/><Relationship Id="rId10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0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2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5" Type="http://schemas.openxmlformats.org/officeDocument/2006/relationships/image" Target="../media/image87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3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5" Type="http://schemas.openxmlformats.org/officeDocument/2006/relationships/image" Target="../media/image88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5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14.wdp"/><Relationship Id="rId15" Type="http://schemas.openxmlformats.org/officeDocument/2006/relationships/image" Target="../media/image89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6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5" Type="http://schemas.openxmlformats.org/officeDocument/2006/relationships/image" Target="../media/image90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12" Type="http://schemas.openxmlformats.org/officeDocument/2006/relationships/image" Target="../media/image8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microsoft.com/office/2007/relationships/hdphoto" Target="../media/hdphoto6.wdp"/><Relationship Id="rId15" Type="http://schemas.openxmlformats.org/officeDocument/2006/relationships/image" Target="../media/image91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6.wdp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6EE34-7987-A800-F137-EA7F223FC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86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US" sz="4100"/>
              <a:t>From BB84 to ‘CT23’: </a:t>
            </a:r>
            <a:br>
              <a:rPr lang="en-US" sz="4100"/>
            </a:br>
            <a:r>
              <a:rPr lang="en-US" sz="4100"/>
              <a:t>A brief history of </a:t>
            </a:r>
            <a:br>
              <a:rPr lang="en-US" sz="4100"/>
            </a:br>
            <a:r>
              <a:rPr lang="en-US" sz="4100"/>
              <a:t>QKD methodology</a:t>
            </a:r>
            <a:endParaRPr lang="en-US" sz="4100" dirty="0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FA422207-14EA-4885-4324-F24E864E0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7" r="11256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8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434F0-7EB7-35AA-FA63-4EB9126A0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2000" y="447676"/>
                <a:ext cx="10668000" cy="1524000"/>
              </a:xfrm>
            </p:spPr>
            <p:txBody>
              <a:bodyPr/>
              <a:lstStyle/>
              <a:p>
                <a:pPr algn="ctr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rounds of the BBM92 protocol</a:t>
                </a:r>
                <a:endParaRPr lang="en-US" baseline="-250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434F0-7EB7-35AA-FA63-4EB9126A0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2000" y="447676"/>
                <a:ext cx="10668000" cy="152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20D70B8-9B6D-AE0D-644E-E40A12AF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8762" y="1971676"/>
                <a:ext cx="4300538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has </a:t>
                </a:r>
              </a:p>
              <a:p>
                <a:r>
                  <a:rPr lang="en-US" dirty="0"/>
                  <a:t>Measurement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Measurement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20D70B8-9B6D-AE0D-644E-E40A12AF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2" y="1971676"/>
                <a:ext cx="4300538" cy="1524000"/>
              </a:xfrm>
              <a:prstGeom prst="rect">
                <a:avLst/>
              </a:prstGeom>
              <a:blipFill>
                <a:blip r:embed="rId3"/>
                <a:stretch>
                  <a:fillRect l="-1770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5BB814-8EA0-9A6F-1F66-D474D7050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0299" y="1971676"/>
                <a:ext cx="4300538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Bob has </a:t>
                </a:r>
              </a:p>
              <a:p>
                <a:r>
                  <a:rPr lang="en-US" dirty="0"/>
                  <a:t>Measurement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Measurement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5BB814-8EA0-9A6F-1F66-D474D7050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99" y="1971676"/>
                <a:ext cx="4300538" cy="1524000"/>
              </a:xfrm>
              <a:prstGeom prst="rect">
                <a:avLst/>
              </a:prstGeom>
              <a:blipFill>
                <a:blip r:embed="rId4"/>
                <a:stretch>
                  <a:fillRect l="-2065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18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434F0-7EB7-35AA-FA63-4EB9126A0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2000" y="447676"/>
                <a:ext cx="10668000" cy="1524000"/>
              </a:xfrm>
            </p:spPr>
            <p:txBody>
              <a:bodyPr/>
              <a:lstStyle/>
              <a:p>
                <a:pPr algn="ctr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rounds of the BBM92 protocol</a:t>
                </a:r>
                <a:endParaRPr lang="en-US" baseline="-250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434F0-7EB7-35AA-FA63-4EB9126A0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2000" y="447676"/>
                <a:ext cx="10668000" cy="152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20D70B8-9B6D-AE0D-644E-E40A12AF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8762" y="1971676"/>
                <a:ext cx="4300538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has </a:t>
                </a:r>
              </a:p>
              <a:p>
                <a:r>
                  <a:rPr lang="en-US" dirty="0"/>
                  <a:t>Measurement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Measurement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20D70B8-9B6D-AE0D-644E-E40A12AF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2" y="1971676"/>
                <a:ext cx="4300538" cy="1524000"/>
              </a:xfrm>
              <a:prstGeom prst="rect">
                <a:avLst/>
              </a:prstGeom>
              <a:blipFill>
                <a:blip r:embed="rId3"/>
                <a:stretch>
                  <a:fillRect l="-1770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5BB814-8EA0-9A6F-1F66-D474D7050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0299" y="1971676"/>
                <a:ext cx="4300538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Bob has </a:t>
                </a:r>
              </a:p>
              <a:p>
                <a:r>
                  <a:rPr lang="en-US" dirty="0"/>
                  <a:t>Measurement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Measurement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5BB814-8EA0-9A6F-1F66-D474D7050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99" y="1971676"/>
                <a:ext cx="4300538" cy="1524000"/>
              </a:xfrm>
              <a:prstGeom prst="rect">
                <a:avLst/>
              </a:prstGeom>
              <a:blipFill>
                <a:blip r:embed="rId4"/>
                <a:stretch>
                  <a:fillRect l="-2065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B02F5A3-EB7B-840E-EAFC-DA7EAF277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8763" y="3729040"/>
                <a:ext cx="8358188" cy="26812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Alice and Bob announce all measurement inputs and keep only the rounds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rounds remain.</a:t>
                </a:r>
              </a:p>
              <a:p>
                <a:r>
                  <a:rPr lang="en-US" b="0" dirty="0"/>
                  <a:t>Need to error-correct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, but this </a:t>
                </a:r>
                <a:r>
                  <a:rPr lang="en-US" dirty="0"/>
                  <a:t>leaks information!</a:t>
                </a:r>
                <a:endParaRPr lang="en-US" b="0" dirty="0"/>
              </a:p>
              <a:p>
                <a:r>
                  <a:rPr lang="en-US" b="0" dirty="0"/>
                  <a:t>Need to bound the amount of information Eve has about the raw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B02F5A3-EB7B-840E-EAFC-DA7EAF27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3" y="3729040"/>
                <a:ext cx="8358188" cy="2681284"/>
              </a:xfrm>
              <a:prstGeom prst="rect">
                <a:avLst/>
              </a:prstGeom>
              <a:blipFill>
                <a:blip r:embed="rId5"/>
                <a:stretch>
                  <a:fillRect l="-1214" t="-1887" r="-1366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35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556D-986B-4F05-80B1-4178489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Quick entropy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Shannon entropy:</a:t>
                </a:r>
              </a:p>
              <a:p>
                <a:pPr marL="0" indent="0" algn="ctr">
                  <a:buNone/>
                </a:pPr>
                <a:r>
                  <a:rPr lang="en-US" dirty="0"/>
                  <a:t>Given random variable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Shannon entropy is: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  <a:blipFill>
                <a:blip r:embed="rId2"/>
                <a:stretch>
                  <a:fillRect t="-1660" b="-5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26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556D-986B-4F05-80B1-4178489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Quick entropy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Shannon entropy:</a:t>
                </a:r>
              </a:p>
              <a:p>
                <a:pPr marL="0" indent="0" algn="ctr">
                  <a:buNone/>
                </a:pPr>
                <a:r>
                  <a:rPr lang="en-US" dirty="0"/>
                  <a:t>Given random variable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Shannon entropy is: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  <a:blipFill>
                <a:blip r:embed="rId2"/>
                <a:stretch>
                  <a:fillRect t="-1660" b="-5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24001"/>
                <a:ext cx="5019675" cy="3033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u="sng" dirty="0"/>
                  <a:t>Von Neumann entropy: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Given</a:t>
                </a:r>
                <a:r>
                  <a:rPr lang="en-US" dirty="0"/>
                  <a:t> </a:t>
                </a:r>
                <a:r>
                  <a:rPr lang="en-US" sz="2400" dirty="0"/>
                  <a:t>quantum</a:t>
                </a:r>
                <a:r>
                  <a:rPr lang="en-US" dirty="0"/>
                  <a:t> </a:t>
                </a:r>
                <a:r>
                  <a:rPr lang="en-US" sz="2400" dirty="0"/>
                  <a:t>state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The von Neumann entropy is: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24001"/>
                <a:ext cx="5019675" cy="3033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11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556D-986B-4F05-80B1-4178489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Quick entropy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Shannon entropy:</a:t>
                </a:r>
              </a:p>
              <a:p>
                <a:pPr marL="0" indent="0" algn="ctr">
                  <a:buNone/>
                </a:pPr>
                <a:r>
                  <a:rPr lang="en-US" dirty="0"/>
                  <a:t>Given random variable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Shannon entropy is: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  <a:blipFill>
                <a:blip r:embed="rId2"/>
                <a:stretch>
                  <a:fillRect t="-1660" b="-5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24001"/>
                <a:ext cx="5019675" cy="3033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u="sng" dirty="0"/>
                  <a:t>Von Neumann entropy: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Given</a:t>
                </a:r>
                <a:r>
                  <a:rPr lang="en-US" dirty="0"/>
                  <a:t> </a:t>
                </a:r>
                <a:r>
                  <a:rPr lang="en-US" sz="2400" dirty="0"/>
                  <a:t>quantum</a:t>
                </a:r>
                <a:r>
                  <a:rPr lang="en-US" dirty="0"/>
                  <a:t> </a:t>
                </a:r>
                <a:r>
                  <a:rPr lang="en-US" sz="2400" dirty="0"/>
                  <a:t>state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The von Neumann entropy is: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24001"/>
                <a:ext cx="5019675" cy="3033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2F43E88-BDFB-8931-C4E5-0C9A766AB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9225" y="4742366"/>
                <a:ext cx="8324850" cy="11832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u="sng" dirty="0"/>
                  <a:t>Conditional entropy:</a:t>
                </a:r>
                <a:r>
                  <a:rPr lang="en-US" sz="2400" dirty="0"/>
                  <a:t> 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en-US" sz="2400" dirty="0"/>
                  <a:t>, it is denoted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/>
                  <a:t>: specifies the conditional entropy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2F43E88-BDFB-8931-C4E5-0C9A766A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5" y="4742366"/>
                <a:ext cx="8324850" cy="1183265"/>
              </a:xfrm>
              <a:prstGeom prst="rect">
                <a:avLst/>
              </a:prstGeom>
              <a:blipFill>
                <a:blip r:embed="rId4"/>
                <a:stretch>
                  <a:fillRect l="-1065" r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96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D9E8-84C0-297E-B162-52B98501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4594" y="657417"/>
            <a:ext cx="10668000" cy="1524000"/>
          </a:xfrm>
        </p:spPr>
        <p:txBody>
          <a:bodyPr/>
          <a:lstStyle/>
          <a:p>
            <a:pPr algn="ctr"/>
            <a:r>
              <a:rPr lang="en-US" dirty="0" err="1"/>
              <a:t>Devetak</a:t>
            </a:r>
            <a:r>
              <a:rPr lang="en-US" dirty="0"/>
              <a:t>-Winter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1FA55-CA9D-6E4D-658C-5F49C9AA6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3549" y="1996966"/>
                <a:ext cx="8089816" cy="12858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1FA55-CA9D-6E4D-658C-5F49C9AA6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3549" y="1996966"/>
                <a:ext cx="8089816" cy="12858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201EF5-9784-9ED7-C472-9FFA5F9F1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8801" y="3900488"/>
                <a:ext cx="4400549" cy="24431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Amount of randomness of Alice that is independent from Eve: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Number of secret bits that Alice and Bob have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201EF5-9784-9ED7-C472-9FFA5F9F1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3900488"/>
                <a:ext cx="4400549" cy="2443162"/>
              </a:xfrm>
              <a:prstGeom prst="rect">
                <a:avLst/>
              </a:prstGeom>
              <a:blipFill>
                <a:blip r:embed="rId3"/>
                <a:stretch>
                  <a:fillRect l="-2017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F0363A-1D7D-F138-E163-B4635A893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7514" y="3900486"/>
                <a:ext cx="4067175" cy="2195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Amount of uncertainty in Alice’s key from Bob’s POV: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Leakage cost of error-correction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F0363A-1D7D-F138-E163-B4635A89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4" y="3900486"/>
                <a:ext cx="4067175" cy="2195514"/>
              </a:xfrm>
              <a:prstGeom prst="rect">
                <a:avLst/>
              </a:prstGeom>
              <a:blipFill>
                <a:blip r:embed="rId4"/>
                <a:stretch>
                  <a:fillRect l="-1558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3258631B-4DC2-E799-26C0-705F7B809276}"/>
              </a:ext>
            </a:extLst>
          </p:cNvPr>
          <p:cNvSpPr/>
          <p:nvPr/>
        </p:nvSpPr>
        <p:spPr>
          <a:xfrm flipH="1">
            <a:off x="7264274" y="3042047"/>
            <a:ext cx="371474" cy="7739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496C18F-E249-758D-1A35-79EEE28ABA4F}"/>
              </a:ext>
            </a:extLst>
          </p:cNvPr>
          <p:cNvSpPr/>
          <p:nvPr/>
        </p:nvSpPr>
        <p:spPr>
          <a:xfrm rot="2821367" flipH="1">
            <a:off x="5122144" y="2735177"/>
            <a:ext cx="371474" cy="14812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ndreas Winter wins the IT Society award for best scientific ...">
            <a:extLst>
              <a:ext uri="{FF2B5EF4-FFF2-40B4-BE49-F238E27FC236}">
                <a16:creationId xmlns:a16="http://schemas.microsoft.com/office/drawing/2014/main" id="{2C615401-FCF8-8AEA-D306-B92D78287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r="30835"/>
          <a:stretch/>
        </p:blipFill>
        <p:spPr bwMode="auto">
          <a:xfrm>
            <a:off x="9917383" y="612173"/>
            <a:ext cx="1311068" cy="18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3F9D90-5B11-A0B0-E876-C5D668D0E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072" y="610982"/>
            <a:ext cx="1403056" cy="18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882514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23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A9CE-6ADA-84A8-A911-F592FBB3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2517-9662-223C-3B9B-C935CEFB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trust the measurement devices?</a:t>
            </a:r>
          </a:p>
          <a:p>
            <a:r>
              <a:rPr lang="en-US" dirty="0"/>
              <a:t>Can we trust the source of entanglement or the quantum channel linking Alice and Bob?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7D70C-0F49-13F0-485B-56754AA713BF}"/>
              </a:ext>
            </a:extLst>
          </p:cNvPr>
          <p:cNvSpPr txBox="1">
            <a:spLocks/>
          </p:cNvSpPr>
          <p:nvPr/>
        </p:nvSpPr>
        <p:spPr>
          <a:xfrm>
            <a:off x="762000" y="4323628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Is it possible to build a protocol independent of the source and the measurements?</a:t>
            </a:r>
          </a:p>
        </p:txBody>
      </p:sp>
    </p:spTree>
    <p:extLst>
      <p:ext uri="{BB962C8B-B14F-4D97-AF65-F5344CB8AC3E}">
        <p14:creationId xmlns:p14="http://schemas.microsoft.com/office/powerpoint/2010/main" val="234957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CHSH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88" y="1821544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23" y="1623033"/>
            <a:ext cx="1682422" cy="29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01" y="1524000"/>
            <a:ext cx="2953780" cy="32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22098E2-E202-98A8-B4F6-2AB9BC39D5AA}"/>
              </a:ext>
            </a:extLst>
          </p:cNvPr>
          <p:cNvSpPr/>
          <p:nvPr/>
        </p:nvSpPr>
        <p:spPr>
          <a:xfrm rot="10800000">
            <a:off x="3568699" y="180685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40B07B7-E9E1-8D65-F3DB-8142A5427347}"/>
              </a:ext>
            </a:extLst>
          </p:cNvPr>
          <p:cNvSpPr/>
          <p:nvPr/>
        </p:nvSpPr>
        <p:spPr>
          <a:xfrm>
            <a:off x="7451726" y="18215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/>
              <p:nvPr/>
            </p:nvSpPr>
            <p:spPr>
              <a:xfrm>
                <a:off x="3589780" y="2311056"/>
                <a:ext cx="12870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80" y="2311056"/>
                <a:ext cx="1287084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/>
              <p:nvPr/>
            </p:nvSpPr>
            <p:spPr>
              <a:xfrm>
                <a:off x="7415421" y="2305444"/>
                <a:ext cx="12917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1" y="2305444"/>
                <a:ext cx="129170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68FFAB8-B07E-ECC3-B6A1-AD9967B2E02B}"/>
              </a:ext>
            </a:extLst>
          </p:cNvPr>
          <p:cNvSpPr/>
          <p:nvPr/>
        </p:nvSpPr>
        <p:spPr>
          <a:xfrm>
            <a:off x="3605004" y="305752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/>
              <p:nvPr/>
            </p:nvSpPr>
            <p:spPr>
              <a:xfrm>
                <a:off x="3568699" y="3541425"/>
                <a:ext cx="12375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699" y="3541425"/>
                <a:ext cx="1237518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61DC09F0-02D5-9B70-FA25-9C08BFF381E3}"/>
              </a:ext>
            </a:extLst>
          </p:cNvPr>
          <p:cNvSpPr/>
          <p:nvPr/>
        </p:nvSpPr>
        <p:spPr>
          <a:xfrm rot="10800000">
            <a:off x="7451727" y="30183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7D568-22F2-469C-798D-2B8AD000AF6F}"/>
                  </a:ext>
                </a:extLst>
              </p:cNvPr>
              <p:cNvSpPr txBox="1"/>
              <p:nvPr/>
            </p:nvSpPr>
            <p:spPr>
              <a:xfrm>
                <a:off x="7472808" y="3522544"/>
                <a:ext cx="123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7D568-22F2-469C-798D-2B8AD000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08" y="3522544"/>
                <a:ext cx="1232069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78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CHSH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88" y="1821544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23" y="1623033"/>
            <a:ext cx="1682422" cy="29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01" y="1524000"/>
            <a:ext cx="2953780" cy="32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22098E2-E202-98A8-B4F6-2AB9BC39D5AA}"/>
              </a:ext>
            </a:extLst>
          </p:cNvPr>
          <p:cNvSpPr/>
          <p:nvPr/>
        </p:nvSpPr>
        <p:spPr>
          <a:xfrm rot="10800000">
            <a:off x="3568699" y="180685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40B07B7-E9E1-8D65-F3DB-8142A5427347}"/>
              </a:ext>
            </a:extLst>
          </p:cNvPr>
          <p:cNvSpPr/>
          <p:nvPr/>
        </p:nvSpPr>
        <p:spPr>
          <a:xfrm>
            <a:off x="7451726" y="18215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/>
              <p:nvPr/>
            </p:nvSpPr>
            <p:spPr>
              <a:xfrm>
                <a:off x="3589780" y="2311056"/>
                <a:ext cx="12870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80" y="2311056"/>
                <a:ext cx="1287084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/>
              <p:nvPr/>
            </p:nvSpPr>
            <p:spPr>
              <a:xfrm>
                <a:off x="7415421" y="2305444"/>
                <a:ext cx="12917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1" y="2305444"/>
                <a:ext cx="129170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68FFAB8-B07E-ECC3-B6A1-AD9967B2E02B}"/>
              </a:ext>
            </a:extLst>
          </p:cNvPr>
          <p:cNvSpPr/>
          <p:nvPr/>
        </p:nvSpPr>
        <p:spPr>
          <a:xfrm>
            <a:off x="3605004" y="305752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/>
              <p:nvPr/>
            </p:nvSpPr>
            <p:spPr>
              <a:xfrm>
                <a:off x="3568699" y="3541425"/>
                <a:ext cx="12375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699" y="3541425"/>
                <a:ext cx="1237518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61DC09F0-02D5-9B70-FA25-9C08BFF381E3}"/>
              </a:ext>
            </a:extLst>
          </p:cNvPr>
          <p:cNvSpPr/>
          <p:nvPr/>
        </p:nvSpPr>
        <p:spPr>
          <a:xfrm rot="10800000">
            <a:off x="7451727" y="30183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7D568-22F2-469C-798D-2B8AD000AF6F}"/>
                  </a:ext>
                </a:extLst>
              </p:cNvPr>
              <p:cNvSpPr txBox="1"/>
              <p:nvPr/>
            </p:nvSpPr>
            <p:spPr>
              <a:xfrm>
                <a:off x="7472808" y="3522544"/>
                <a:ext cx="123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7D568-22F2-469C-798D-2B8AD000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08" y="3522544"/>
                <a:ext cx="1232069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C01B6D1-9D17-5BDB-52C7-8A1CB6AFA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074" y="4755792"/>
                <a:ext cx="8324850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win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What is the probability Alice and Bob win if they prepare a classical strategy? Quantum strategy can also?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C01B6D1-9D17-5BDB-52C7-8A1CB6AF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74" y="4755792"/>
                <a:ext cx="8324850" cy="1518352"/>
              </a:xfrm>
              <a:prstGeom prst="rect">
                <a:avLst/>
              </a:prstGeom>
              <a:blipFill>
                <a:blip r:embed="rId10"/>
                <a:stretch>
                  <a:fillRect l="-1220" t="-1667" r="-106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867E-717E-7F2A-8014-C40FB639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622" y="30214"/>
            <a:ext cx="7210425" cy="1524000"/>
          </a:xfrm>
        </p:spPr>
        <p:txBody>
          <a:bodyPr/>
          <a:lstStyle/>
          <a:p>
            <a:r>
              <a:rPr lang="en-US" dirty="0"/>
              <a:t> Your average QKD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0A6F-4A12-F4A4-4EA5-2435C905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123" y="1398682"/>
            <a:ext cx="10402566" cy="16778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Quantum States</a:t>
            </a:r>
          </a:p>
        </p:txBody>
      </p:sp>
      <p:pic>
        <p:nvPicPr>
          <p:cNvPr id="7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2B907003-4B91-08ED-B2E1-83B42FE4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43" y="1871662"/>
            <a:ext cx="2197236" cy="359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Firefighter Cartoon">
            <a:extLst>
              <a:ext uri="{FF2B5EF4-FFF2-40B4-BE49-F238E27FC236}">
                <a16:creationId xmlns:a16="http://schemas.microsoft.com/office/drawing/2014/main" id="{24DC9DC6-73AD-8509-F54B-387C22C7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35" y="1669307"/>
            <a:ext cx="4165319" cy="42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F6700D1-2DB0-ACE5-AA4F-BBFF63BBA818}"/>
              </a:ext>
            </a:extLst>
          </p:cNvPr>
          <p:cNvSpPr/>
          <p:nvPr/>
        </p:nvSpPr>
        <p:spPr>
          <a:xfrm rot="8235178">
            <a:off x="3912849" y="2052001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67D2096-A4CE-2F0A-114B-D275B5EA993A}"/>
              </a:ext>
            </a:extLst>
          </p:cNvPr>
          <p:cNvSpPr/>
          <p:nvPr/>
        </p:nvSpPr>
        <p:spPr>
          <a:xfrm rot="2797693">
            <a:off x="7044446" y="2052001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C1B3035B-5BAD-6F11-6451-E73F75A03BE4}"/>
              </a:ext>
            </a:extLst>
          </p:cNvPr>
          <p:cNvSpPr/>
          <p:nvPr/>
        </p:nvSpPr>
        <p:spPr>
          <a:xfrm>
            <a:off x="4637688" y="2937620"/>
            <a:ext cx="2378998" cy="352475"/>
          </a:xfrm>
          <a:prstGeom prst="left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4E4A7280-4F87-C5B3-38D5-B6D03376CEB4}"/>
              </a:ext>
            </a:extLst>
          </p:cNvPr>
          <p:cNvSpPr/>
          <p:nvPr/>
        </p:nvSpPr>
        <p:spPr>
          <a:xfrm>
            <a:off x="4646336" y="4244056"/>
            <a:ext cx="2378998" cy="352475"/>
          </a:xfrm>
          <a:prstGeom prst="left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A2E1E-B9F9-2F75-0B9F-DDCBDD1B4CAE}"/>
              </a:ext>
            </a:extLst>
          </p:cNvPr>
          <p:cNvSpPr txBox="1"/>
          <p:nvPr/>
        </p:nvSpPr>
        <p:spPr>
          <a:xfrm>
            <a:off x="5381444" y="3037996"/>
            <a:ext cx="742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...</a:t>
            </a:r>
            <a:endParaRPr lang="en-US" sz="28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38AE6B5-36A7-1DFE-DC34-F69A55E85375}"/>
              </a:ext>
            </a:extLst>
          </p:cNvPr>
          <p:cNvSpPr/>
          <p:nvPr/>
        </p:nvSpPr>
        <p:spPr>
          <a:xfrm rot="2818485">
            <a:off x="3902626" y="5244016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0E31D3-9F27-7DB1-D2B0-D50608B5283C}"/>
              </a:ext>
            </a:extLst>
          </p:cNvPr>
          <p:cNvSpPr/>
          <p:nvPr/>
        </p:nvSpPr>
        <p:spPr>
          <a:xfrm rot="8023901">
            <a:off x="7045382" y="5291873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D2A7AE3-08D4-0FB4-E6E3-29109E744975}"/>
              </a:ext>
            </a:extLst>
          </p:cNvPr>
          <p:cNvSpPr txBox="1">
            <a:spLocks/>
          </p:cNvSpPr>
          <p:nvPr/>
        </p:nvSpPr>
        <p:spPr>
          <a:xfrm>
            <a:off x="5289229" y="2523349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LOPC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88CFE0B-0D89-9700-EA85-0D52A1E4E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3276" y="5631254"/>
                <a:ext cx="1571906" cy="753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88CFE0B-0D89-9700-EA85-0D52A1E4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76" y="5631254"/>
                <a:ext cx="1571906" cy="753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3751298-4856-381E-9E97-8B604E5BE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4149" y="5641567"/>
                <a:ext cx="1571906" cy="753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3751298-4856-381E-9E97-8B604E5B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5641567"/>
                <a:ext cx="1571906" cy="753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DEB3AF3-9D3E-A1D4-9D11-7842B41EF52B}"/>
              </a:ext>
            </a:extLst>
          </p:cNvPr>
          <p:cNvSpPr txBox="1">
            <a:spLocks/>
          </p:cNvSpPr>
          <p:nvPr/>
        </p:nvSpPr>
        <p:spPr>
          <a:xfrm>
            <a:off x="1267833" y="1759725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Alice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C54330-55E9-6DAE-ACAE-E02BDD49FD06}"/>
              </a:ext>
            </a:extLst>
          </p:cNvPr>
          <p:cNvSpPr txBox="1">
            <a:spLocks/>
          </p:cNvSpPr>
          <p:nvPr/>
        </p:nvSpPr>
        <p:spPr>
          <a:xfrm>
            <a:off x="10383389" y="1660830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C15F-E548-34DB-8CB7-BB43FF8C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4624388" cy="1524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Classical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2296967"/>
                <a:ext cx="4667250" cy="3818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Ignore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r>
                  <a:rPr lang="en-US" dirty="0"/>
                  <a:t>, reply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always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:r>
                  <a:rPr lang="en-US" dirty="0"/>
                  <a:t>Win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96967"/>
                <a:ext cx="4667250" cy="3818083"/>
              </a:xfrm>
              <a:prstGeom prst="rect">
                <a:avLst/>
              </a:prstGeom>
              <a:blipFill>
                <a:blip r:embed="rId2"/>
                <a:stretch>
                  <a:fillRect l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56A0BD-C7D7-733B-5C1D-5EC0DF4CE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711827"/>
                  </p:ext>
                </p:extLst>
              </p:nvPr>
            </p:nvGraphicFramePr>
            <p:xfrm>
              <a:off x="1428750" y="3429000"/>
              <a:ext cx="290830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34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56A0BD-C7D7-733B-5C1D-5EC0DF4CE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711827"/>
                  </p:ext>
                </p:extLst>
              </p:nvPr>
            </p:nvGraphicFramePr>
            <p:xfrm>
              <a:off x="1428750" y="3429000"/>
              <a:ext cx="290830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34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45" r="-2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979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C15F-E548-34DB-8CB7-BB43FF8C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4624388" cy="1524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Classical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AB497-9C09-4062-9451-B608669B7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266950"/>
                <a:ext cx="4667250" cy="38180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Share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+|11⟩</m:t>
                    </m:r>
                  </m:oMath>
                </a14:m>
                <a:r>
                  <a:rPr lang="en-US" sz="2600" dirty="0"/>
                  <a:t> and measure with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Can show</a:t>
                </a:r>
                <a:r>
                  <a:rPr lang="en-US" sz="2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√2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≈0.85</m:t>
                    </m:r>
                  </m:oMath>
                </a14:m>
                <a:r>
                  <a:rPr lang="en-US" sz="2600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AB497-9C09-4062-9451-B608669B7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266950"/>
                <a:ext cx="4667250" cy="3818083"/>
              </a:xfrm>
              <a:blipFill>
                <a:blip r:embed="rId2"/>
                <a:stretch>
                  <a:fillRect l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60A6E8D6-11DA-0D38-3D86-99B4B5220274}"/>
              </a:ext>
            </a:extLst>
          </p:cNvPr>
          <p:cNvSpPr txBox="1">
            <a:spLocks/>
          </p:cNvSpPr>
          <p:nvPr/>
        </p:nvSpPr>
        <p:spPr>
          <a:xfrm>
            <a:off x="6096000" y="772967"/>
            <a:ext cx="4624388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Quantum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2296967"/>
                <a:ext cx="4667250" cy="3818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Ignore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r>
                  <a:rPr lang="en-US" dirty="0"/>
                  <a:t>, reply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always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:r>
                  <a:rPr lang="en-US" dirty="0"/>
                  <a:t>Win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96967"/>
                <a:ext cx="4667250" cy="3818083"/>
              </a:xfrm>
              <a:prstGeom prst="rect">
                <a:avLst/>
              </a:prstGeom>
              <a:blipFill>
                <a:blip r:embed="rId3"/>
                <a:stretch>
                  <a:fillRect l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56A0BD-C7D7-733B-5C1D-5EC0DF4CE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28750" y="3429000"/>
              <a:ext cx="290830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34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56A0BD-C7D7-733B-5C1D-5EC0DF4CE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28750" y="3429000"/>
              <a:ext cx="290830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34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969434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345" r="-2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67E00CE-36E8-FF62-D97D-22543221FA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67483" y="3468516"/>
              <a:ext cx="33051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9155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Alice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{|0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⟩,|1⟩}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{|+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⟩,|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⟩}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Bob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{|</m:t>
                                </m:r>
                                <m:sSub>
                                  <m:sSubPr>
                                    <m:ctrl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⟩,|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⟩}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{|</m:t>
                                </m:r>
                                <m:sSub>
                                  <m:sSubPr>
                                    <m:ctrl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⟩,|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⟩}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67E00CE-36E8-FF62-D97D-22543221FA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67483" y="3468516"/>
              <a:ext cx="33051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9155">
                      <a:extLst>
                        <a:ext uri="{9D8B030D-6E8A-4147-A177-3AD203B41FA5}">
                          <a16:colId xmlns:a16="http://schemas.microsoft.com/office/drawing/2014/main" val="1588016519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434952976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25313901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911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Alice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5347" t="-103333" r="-9505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5789" t="-103333" r="-105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8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Bob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5347" t="-210345" r="-9505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5789" t="-210345" r="-105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0612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297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7EAF0E-06EF-3DEC-9070-7A73766C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967"/>
            <a:ext cx="11010900" cy="1524000"/>
          </a:xfrm>
        </p:spPr>
        <p:txBody>
          <a:bodyPr/>
          <a:lstStyle/>
          <a:p>
            <a:r>
              <a:rPr lang="en-US" dirty="0"/>
              <a:t>Device-independent QKD from CHSH game:</a:t>
            </a:r>
          </a:p>
        </p:txBody>
      </p:sp>
      <p:pic>
        <p:nvPicPr>
          <p:cNvPr id="12290" name="Picture 2" descr="Antonio Acín | CCCB">
            <a:extLst>
              <a:ext uri="{FF2B5EF4-FFF2-40B4-BE49-F238E27FC236}">
                <a16:creationId xmlns:a16="http://schemas.microsoft.com/office/drawing/2014/main" id="{2699D4F9-617C-4E07-E6D2-5FFEDA922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6" r="20322"/>
          <a:stretch/>
        </p:blipFill>
        <p:spPr bwMode="auto">
          <a:xfrm>
            <a:off x="8646422" y="1534967"/>
            <a:ext cx="1626292" cy="19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Valerio Scarani (@ValerioScarani) / X">
            <a:extLst>
              <a:ext uri="{FF2B5EF4-FFF2-40B4-BE49-F238E27FC236}">
                <a16:creationId xmlns:a16="http://schemas.microsoft.com/office/drawing/2014/main" id="{F2AAA0C0-44F7-DB5F-00F6-45AA5390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7" r="30347"/>
          <a:stretch/>
        </p:blipFill>
        <p:spPr bwMode="auto">
          <a:xfrm>
            <a:off x="10370421" y="1534966"/>
            <a:ext cx="1456090" cy="19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DEA6AC8-D91E-6D64-5669-B5AF74948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39816"/>
                <a:ext cx="8001012" cy="17891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QKD protocol that tests the CHSH game, ‘forcing’ the devices to produce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+|11⟩</m:t>
                    </m:r>
                  </m:oMath>
                </a14:m>
                <a:r>
                  <a:rPr lang="en-US" dirty="0"/>
                  <a:t> and perform CHSH optimal measurements.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DEA6AC8-D91E-6D64-5669-B5AF74948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39816"/>
                <a:ext cx="8001012" cy="1789185"/>
              </a:xfrm>
              <a:blipFill>
                <a:blip r:embed="rId4"/>
                <a:stretch>
                  <a:fillRect l="-1585" r="-158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6EDFA7-BD6D-0870-33A9-61BD7D59D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49" y="3821041"/>
                <a:ext cx="9907224" cy="17891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`Ideal/honest’ measurement inputs:</a:t>
                </a:r>
              </a:p>
              <a:p>
                <a:r>
                  <a:rPr lang="en-US" dirty="0"/>
                  <a:t>Alice: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/>
                  <a:t> for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,|1⟩}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Bob: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{0,1,2}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,|1⟩}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6EDFA7-BD6D-0870-33A9-61BD7D59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49" y="3821041"/>
                <a:ext cx="9907224" cy="1789185"/>
              </a:xfrm>
              <a:prstGeom prst="rect">
                <a:avLst/>
              </a:prstGeom>
              <a:blipFill>
                <a:blip r:embed="rId5"/>
                <a:stretch>
                  <a:fillRect l="-1280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6" name="Picture 8" descr="Stefano Pironio (@stefanopironio) / X">
            <a:extLst>
              <a:ext uri="{FF2B5EF4-FFF2-40B4-BE49-F238E27FC236}">
                <a16:creationId xmlns:a16="http://schemas.microsoft.com/office/drawing/2014/main" id="{742B3890-DC5E-80F4-F2ED-528257AD1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r="18687"/>
          <a:stretch/>
        </p:blipFill>
        <p:spPr bwMode="auto">
          <a:xfrm>
            <a:off x="10376638" y="3671403"/>
            <a:ext cx="1449873" cy="21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1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01D5-4A35-CB73-E0D2-11375F4A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967"/>
            <a:ext cx="11010900" cy="1524000"/>
          </a:xfrm>
        </p:spPr>
        <p:txBody>
          <a:bodyPr/>
          <a:lstStyle/>
          <a:p>
            <a:r>
              <a:rPr lang="en-US" dirty="0"/>
              <a:t>Device-independent QKD from CHSH game: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Testing rounds (CHSH rounds):</a:t>
                </a:r>
              </a:p>
              <a:p>
                <a:r>
                  <a:rPr lang="en-US" sz="2200" dirty="0"/>
                  <a:t>Alice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r>
                  <a:rPr lang="en-US" sz="2200" dirty="0"/>
                  <a:t>, </a:t>
                </a:r>
                <a:br>
                  <a:rPr lang="en-US" sz="2200" dirty="0"/>
                </a:br>
                <a:r>
                  <a:rPr lang="en-US" sz="2200" dirty="0"/>
                  <a:t>Bob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Device returns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sz="2200" dirty="0"/>
              </a:p>
              <a:p>
                <a:pPr/>
                <a:r>
                  <a:rPr lang="en-US" sz="2200" dirty="0"/>
                  <a:t>Alice and Bob test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=?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  <a:blipFill>
                <a:blip r:embed="rId2"/>
                <a:stretch>
                  <a:fillRect l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52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01D5-4A35-CB73-E0D2-11375F4A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967"/>
            <a:ext cx="11010900" cy="1524000"/>
          </a:xfrm>
        </p:spPr>
        <p:txBody>
          <a:bodyPr/>
          <a:lstStyle/>
          <a:p>
            <a:r>
              <a:rPr lang="en-US" dirty="0"/>
              <a:t>Device-independent QKD from CHSH game: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Testing rounds (CHSH rounds):</a:t>
                </a:r>
              </a:p>
              <a:p>
                <a:r>
                  <a:rPr lang="en-US" sz="2200" dirty="0"/>
                  <a:t>Alice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r>
                  <a:rPr lang="en-US" sz="2200" dirty="0"/>
                  <a:t>, </a:t>
                </a:r>
                <a:br>
                  <a:rPr lang="en-US" sz="2200" dirty="0"/>
                </a:br>
                <a:r>
                  <a:rPr lang="en-US" sz="2200" dirty="0"/>
                  <a:t>Bob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Device returns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sz="2200" dirty="0"/>
              </a:p>
              <a:p>
                <a:pPr/>
                <a:r>
                  <a:rPr lang="en-US" sz="2200" dirty="0"/>
                  <a:t>Alice and Bob test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=?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  <a:blipFill>
                <a:blip r:embed="rId2"/>
                <a:stretch>
                  <a:fillRect l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935FA67-0E89-4FE0-F58F-BA2309DE1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34968"/>
                <a:ext cx="5634038" cy="2757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Key generation rounds:</a:t>
                </a:r>
              </a:p>
              <a:p>
                <a:r>
                  <a:rPr lang="en-US" sz="2400" dirty="0"/>
                  <a:t>Alice inputs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Bob inputs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Device returns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{0,1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935FA67-0E89-4FE0-F58F-BA2309DE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34968"/>
                <a:ext cx="5634038" cy="275748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94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01D5-4A35-CB73-E0D2-11375F4A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967"/>
            <a:ext cx="11010900" cy="1524000"/>
          </a:xfrm>
        </p:spPr>
        <p:txBody>
          <a:bodyPr/>
          <a:lstStyle/>
          <a:p>
            <a:r>
              <a:rPr lang="en-US" dirty="0"/>
              <a:t>Device-independent QKD from CHSH game: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Testing rounds (CHSH rounds):</a:t>
                </a:r>
              </a:p>
              <a:p>
                <a:r>
                  <a:rPr lang="en-US" sz="2200" dirty="0"/>
                  <a:t>Alice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r>
                  <a:rPr lang="en-US" sz="2200" dirty="0"/>
                  <a:t>, </a:t>
                </a:r>
                <a:br>
                  <a:rPr lang="en-US" sz="2200" dirty="0"/>
                </a:br>
                <a:r>
                  <a:rPr lang="en-US" sz="2200" dirty="0"/>
                  <a:t>Bob inputs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←{0,1}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Device returns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sz="2200" dirty="0"/>
              </a:p>
              <a:p>
                <a:pPr/>
                <a:r>
                  <a:rPr lang="en-US" sz="2200" dirty="0"/>
                  <a:t>Alice and Bob test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=?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E1B80-2341-E5A1-37FD-2014A8705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534967"/>
                <a:ext cx="5195889" cy="3014662"/>
              </a:xfrm>
              <a:blipFill>
                <a:blip r:embed="rId2"/>
                <a:stretch>
                  <a:fillRect l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935FA67-0E89-4FE0-F58F-BA2309DE1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34968"/>
                <a:ext cx="5634038" cy="2757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Key generation rounds:</a:t>
                </a:r>
              </a:p>
              <a:p>
                <a:r>
                  <a:rPr lang="en-US" sz="2400" dirty="0"/>
                  <a:t>Alice inputs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Bob inputs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Device returns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{0,1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935FA67-0E89-4FE0-F58F-BA2309DE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34968"/>
                <a:ext cx="5634038" cy="275748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CDB698D-30F1-C4E8-5795-44B8F1CC32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50" y="4292455"/>
                <a:ext cx="10510838" cy="2015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Idea: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2+√2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then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So can estimate entropy even if states/measurements are unknown!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CDB698D-30F1-C4E8-5795-44B8F1CC3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4292455"/>
                <a:ext cx="10510838" cy="2015224"/>
              </a:xfrm>
              <a:prstGeom prst="rect">
                <a:avLst/>
              </a:prstGeom>
              <a:blipFill>
                <a:blip r:embed="rId4"/>
                <a:stretch>
                  <a:fillRect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81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214298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38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4948-EC2C-F831-5D56-631487B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6BEE-BD13-6E1E-F052-5644257C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58842"/>
            <a:ext cx="10668000" cy="3818083"/>
          </a:xfrm>
        </p:spPr>
        <p:txBody>
          <a:bodyPr/>
          <a:lstStyle/>
          <a:p>
            <a:r>
              <a:rPr lang="en-US" dirty="0" err="1"/>
              <a:t>Devetak</a:t>
            </a:r>
            <a:r>
              <a:rPr lang="en-US" dirty="0"/>
              <a:t>-Winter rate is for infinite number of rounds!</a:t>
            </a:r>
          </a:p>
          <a:p>
            <a:r>
              <a:rPr lang="en-US" dirty="0"/>
              <a:t>Is key-rate a good security definition?</a:t>
            </a:r>
          </a:p>
          <a:p>
            <a:r>
              <a:rPr lang="en-US" dirty="0"/>
              <a:t>Von Neumann entropy is an average case measure…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5A5FB-78C7-9990-1402-F0BB03FB544F}"/>
              </a:ext>
            </a:extLst>
          </p:cNvPr>
          <p:cNvSpPr txBox="1">
            <a:spLocks/>
          </p:cNvSpPr>
          <p:nvPr/>
        </p:nvSpPr>
        <p:spPr>
          <a:xfrm>
            <a:off x="762000" y="4352925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Need a finite, rigorous formalism!</a:t>
            </a:r>
          </a:p>
        </p:txBody>
      </p:sp>
    </p:spTree>
    <p:extLst>
      <p:ext uri="{BB962C8B-B14F-4D97-AF65-F5344CB8AC3E}">
        <p14:creationId xmlns:p14="http://schemas.microsoft.com/office/powerpoint/2010/main" val="291645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EE29-329E-3E82-A4B2-C778103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Ideal vs actual protocols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finite-round QKD protocol produces the classical-quantum state: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𝐾𝐸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actual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  <a:blipFill>
                <a:blip r:embed="rId2"/>
                <a:stretch>
                  <a:fillRect l="-2093" b="-7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40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EE29-329E-3E82-A4B2-C778103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Ideal vs actual protocols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finite-round QKD protocol produces the classical-quantum state: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𝐾𝐸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actual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  <a:blipFill>
                <a:blip r:embed="rId2"/>
                <a:stretch>
                  <a:fillRect l="-2093" b="-7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AB76D04-959A-7C11-9FD1-246BB20D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063" y="1700214"/>
                <a:ext cx="5453063" cy="2757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600" dirty="0"/>
                  <a:t>Cryptographic keys should be secret and uniformly random. Ideal QKD protocol produces: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𝐾𝐸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ideal</m:t>
                          </m:r>
                        </m:sup>
                      </m:sSubSup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AB76D04-959A-7C11-9FD1-246BB20D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63" y="1700214"/>
                <a:ext cx="5453063" cy="2757488"/>
              </a:xfrm>
              <a:prstGeom prst="rect">
                <a:avLst/>
              </a:prstGeom>
              <a:blipFill>
                <a:blip r:embed="rId3"/>
                <a:stretch>
                  <a:fillRect l="-2093" r="-3023" b="-7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03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0A6F-4A12-F4A4-4EA5-2435C905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123" y="1398682"/>
            <a:ext cx="10402566" cy="16778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Quantum States</a:t>
            </a:r>
          </a:p>
        </p:txBody>
      </p:sp>
      <p:pic>
        <p:nvPicPr>
          <p:cNvPr id="7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2B907003-4B91-08ED-B2E1-83B42FE4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43" y="1871662"/>
            <a:ext cx="2197236" cy="359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Firefighter Cartoon">
            <a:extLst>
              <a:ext uri="{FF2B5EF4-FFF2-40B4-BE49-F238E27FC236}">
                <a16:creationId xmlns:a16="http://schemas.microsoft.com/office/drawing/2014/main" id="{24DC9DC6-73AD-8509-F54B-387C22C7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35" y="1669307"/>
            <a:ext cx="4165319" cy="42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F6700D1-2DB0-ACE5-AA4F-BBFF63BBA818}"/>
              </a:ext>
            </a:extLst>
          </p:cNvPr>
          <p:cNvSpPr/>
          <p:nvPr/>
        </p:nvSpPr>
        <p:spPr>
          <a:xfrm rot="8235178">
            <a:off x="3912849" y="2052001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67D2096-A4CE-2F0A-114B-D275B5EA993A}"/>
              </a:ext>
            </a:extLst>
          </p:cNvPr>
          <p:cNvSpPr/>
          <p:nvPr/>
        </p:nvSpPr>
        <p:spPr>
          <a:xfrm rot="2797693">
            <a:off x="7044446" y="2052001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C1B3035B-5BAD-6F11-6451-E73F75A03BE4}"/>
              </a:ext>
            </a:extLst>
          </p:cNvPr>
          <p:cNvSpPr/>
          <p:nvPr/>
        </p:nvSpPr>
        <p:spPr>
          <a:xfrm>
            <a:off x="4637688" y="2937620"/>
            <a:ext cx="2378998" cy="352475"/>
          </a:xfrm>
          <a:prstGeom prst="left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4E4A7280-4F87-C5B3-38D5-B6D03376CEB4}"/>
              </a:ext>
            </a:extLst>
          </p:cNvPr>
          <p:cNvSpPr/>
          <p:nvPr/>
        </p:nvSpPr>
        <p:spPr>
          <a:xfrm>
            <a:off x="4646336" y="4244056"/>
            <a:ext cx="2378998" cy="352475"/>
          </a:xfrm>
          <a:prstGeom prst="left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A2E1E-B9F9-2F75-0B9F-DDCBDD1B4CAE}"/>
              </a:ext>
            </a:extLst>
          </p:cNvPr>
          <p:cNvSpPr txBox="1"/>
          <p:nvPr/>
        </p:nvSpPr>
        <p:spPr>
          <a:xfrm>
            <a:off x="5381444" y="3037996"/>
            <a:ext cx="742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...</a:t>
            </a:r>
            <a:endParaRPr lang="en-US" sz="28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38AE6B5-36A7-1DFE-DC34-F69A55E85375}"/>
              </a:ext>
            </a:extLst>
          </p:cNvPr>
          <p:cNvSpPr/>
          <p:nvPr/>
        </p:nvSpPr>
        <p:spPr>
          <a:xfrm rot="2818485">
            <a:off x="3902626" y="5244016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0E31D3-9F27-7DB1-D2B0-D50608B5283C}"/>
              </a:ext>
            </a:extLst>
          </p:cNvPr>
          <p:cNvSpPr/>
          <p:nvPr/>
        </p:nvSpPr>
        <p:spPr>
          <a:xfrm rot="8023901">
            <a:off x="7045382" y="5291873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D2A7AE3-08D4-0FB4-E6E3-29109E744975}"/>
              </a:ext>
            </a:extLst>
          </p:cNvPr>
          <p:cNvSpPr txBox="1">
            <a:spLocks/>
          </p:cNvSpPr>
          <p:nvPr/>
        </p:nvSpPr>
        <p:spPr>
          <a:xfrm>
            <a:off x="5289229" y="2523349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LOPC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88CFE0B-0D89-9700-EA85-0D52A1E4E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3276" y="5631254"/>
                <a:ext cx="1571906" cy="753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88CFE0B-0D89-9700-EA85-0D52A1E4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76" y="5631254"/>
                <a:ext cx="1571906" cy="753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3751298-4856-381E-9E97-8B604E5BE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4149" y="5641567"/>
                <a:ext cx="1571906" cy="753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3751298-4856-381E-9E97-8B604E5B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5641567"/>
                <a:ext cx="1571906" cy="753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DEB3AF3-9D3E-A1D4-9D11-7842B41EF52B}"/>
              </a:ext>
            </a:extLst>
          </p:cNvPr>
          <p:cNvSpPr txBox="1">
            <a:spLocks/>
          </p:cNvSpPr>
          <p:nvPr/>
        </p:nvSpPr>
        <p:spPr>
          <a:xfrm>
            <a:off x="1267833" y="1759725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Alice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C54330-55E9-6DAE-ACAE-E02BDD49FD06}"/>
              </a:ext>
            </a:extLst>
          </p:cNvPr>
          <p:cNvSpPr txBox="1">
            <a:spLocks/>
          </p:cNvSpPr>
          <p:nvPr/>
        </p:nvSpPr>
        <p:spPr>
          <a:xfrm>
            <a:off x="10383389" y="1660830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Bob</a:t>
            </a:r>
            <a:endParaRPr lang="en-US" dirty="0"/>
          </a:p>
        </p:txBody>
      </p:sp>
      <p:pic>
        <p:nvPicPr>
          <p:cNvPr id="4" name="Picture 4" descr="Wall E Icons Set 2, Eve512-1, Eve from Wall-E, png | PNGEgg">
            <a:extLst>
              <a:ext uri="{FF2B5EF4-FFF2-40B4-BE49-F238E27FC236}">
                <a16:creationId xmlns:a16="http://schemas.microsoft.com/office/drawing/2014/main" id="{4CF88C82-193C-4A7F-3FD6-13CB8BF7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34" b="92578" l="10000" r="90000">
                        <a14:foregroundMark x1="54333" y1="8398" x2="44889" y2="8203"/>
                        <a14:foregroundMark x1="48000" y1="92773" x2="50889" y2="92578"/>
                        <a14:foregroundMark x1="49667" y1="2734" x2="49667" y2="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3177">
            <a:off x="-3246543" y="5082537"/>
            <a:ext cx="6951941" cy="3954883"/>
          </a:xfrm>
          <a:prstGeom prst="rect">
            <a:avLst/>
          </a:prstGeom>
          <a:noFill/>
          <a:effectLst>
            <a:outerShdw blurRad="202462" dist="50800" dir="5400000" algn="ctr" rotWithShape="0">
              <a:srgbClr val="000000">
                <a:alpha val="4291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all E Icons Set 2, Eve512-1, Eve from Wall-E, png | PNGEgg">
            <a:extLst>
              <a:ext uri="{FF2B5EF4-FFF2-40B4-BE49-F238E27FC236}">
                <a16:creationId xmlns:a16="http://schemas.microsoft.com/office/drawing/2014/main" id="{7CA41E5B-1B08-562D-8354-AC634B0FA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4" b="92578" l="10000" r="90000">
                        <a14:foregroundMark x1="54333" y1="8398" x2="44889" y2="8203"/>
                        <a14:foregroundMark x1="48000" y1="92773" x2="50889" y2="92578"/>
                        <a14:foregroundMark x1="49667" y1="2734" x2="49667" y2="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3598">
            <a:off x="8466235" y="5541930"/>
            <a:ext cx="6951941" cy="3954883"/>
          </a:xfrm>
          <a:prstGeom prst="rect">
            <a:avLst/>
          </a:prstGeom>
          <a:noFill/>
          <a:effectLst>
            <a:outerShdw blurRad="202462" dist="50800" dir="5400000" algn="ctr" rotWithShape="0">
              <a:srgbClr val="000000">
                <a:alpha val="4291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ll E Icons Set 2, Eve512-1, Eve from Wall-E, png | PNGEgg">
            <a:extLst>
              <a:ext uri="{FF2B5EF4-FFF2-40B4-BE49-F238E27FC236}">
                <a16:creationId xmlns:a16="http://schemas.microsoft.com/office/drawing/2014/main" id="{754AC2C4-74CF-2943-8D37-A0D8546EB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4" b="92578" l="10000" r="90000">
                        <a14:foregroundMark x1="54333" y1="8398" x2="44889" y2="8203"/>
                        <a14:foregroundMark x1="48000" y1="92773" x2="50889" y2="92578"/>
                        <a14:foregroundMark x1="49667" y1="2734" x2="49667" y2="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7237">
            <a:off x="8708496" y="-2418200"/>
            <a:ext cx="6951941" cy="3954883"/>
          </a:xfrm>
          <a:prstGeom prst="rect">
            <a:avLst/>
          </a:prstGeom>
          <a:noFill/>
          <a:effectLst>
            <a:outerShdw blurRad="202462" dist="50800" dir="5400000" algn="ctr" rotWithShape="0">
              <a:srgbClr val="000000">
                <a:alpha val="4291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all E Icons Set 2, Eve512-1, Eve from Wall-E, png | PNGEgg">
            <a:extLst>
              <a:ext uri="{FF2B5EF4-FFF2-40B4-BE49-F238E27FC236}">
                <a16:creationId xmlns:a16="http://schemas.microsoft.com/office/drawing/2014/main" id="{851E9B63-0B6E-A49B-5404-EB7A9EE0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4" b="92578" l="10000" r="90000">
                        <a14:foregroundMark x1="54333" y1="8398" x2="44889" y2="8203"/>
                        <a14:foregroundMark x1="48000" y1="92773" x2="50889" y2="92578"/>
                        <a14:foregroundMark x1="49667" y1="2734" x2="49667" y2="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69943">
            <a:off x="-3943998" y="-2477666"/>
            <a:ext cx="6951941" cy="3954883"/>
          </a:xfrm>
          <a:prstGeom prst="rect">
            <a:avLst/>
          </a:prstGeom>
          <a:noFill/>
          <a:effectLst>
            <a:outerShdw blurRad="202462" dist="50800" dir="5400000" algn="ctr" rotWithShape="0">
              <a:srgbClr val="000000">
                <a:alpha val="4291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E674660-C8F7-6B92-52C1-16D7365FB26B}"/>
              </a:ext>
            </a:extLst>
          </p:cNvPr>
          <p:cNvSpPr txBox="1">
            <a:spLocks/>
          </p:cNvSpPr>
          <p:nvPr/>
        </p:nvSpPr>
        <p:spPr>
          <a:xfrm>
            <a:off x="2230622" y="30214"/>
            <a:ext cx="7210425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Your average QKD protocol</a:t>
            </a:r>
          </a:p>
        </p:txBody>
      </p:sp>
    </p:spTree>
    <p:extLst>
      <p:ext uri="{BB962C8B-B14F-4D97-AF65-F5344CB8AC3E}">
        <p14:creationId xmlns:p14="http://schemas.microsoft.com/office/powerpoint/2010/main" val="245944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EE29-329E-3E82-A4B2-C778103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Ideal vs actual protocols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finite-round QKD protocol produces the classical-quantum state: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𝐾𝐸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actual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1E44E-C730-8F92-6893-54112E223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00214"/>
                <a:ext cx="5453063" cy="2757488"/>
              </a:xfrm>
              <a:blipFill>
                <a:blip r:embed="rId2"/>
                <a:stretch>
                  <a:fillRect l="-2093" b="-7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AB76D04-959A-7C11-9FD1-246BB20D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063" y="1700214"/>
                <a:ext cx="5453063" cy="2757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600" dirty="0"/>
                  <a:t>Cryptographic keys should be secret and uniformly random. Ideal QKD protocol produces: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𝐾𝐸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ideal</m:t>
                          </m:r>
                        </m:sup>
                      </m:sSubSup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AB76D04-959A-7C11-9FD1-246BB20D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63" y="1700214"/>
                <a:ext cx="5453063" cy="2757488"/>
              </a:xfrm>
              <a:prstGeom prst="rect">
                <a:avLst/>
              </a:prstGeom>
              <a:blipFill>
                <a:blip r:embed="rId3"/>
                <a:stretch>
                  <a:fillRect l="-2093" r="-3023" b="-7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DD63D0-A89F-A1C8-83F0-26EFEB7917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50" y="4783679"/>
                <a:ext cx="10510838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Security is given by ‘comparing’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𝐾𝐸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actual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𝐾𝐸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ide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al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𝐾𝐸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actual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𝐾𝐸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ide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al</m:t>
                              </m:r>
                            </m:sup>
                          </m:sSubSup>
                          <m:d>
                            <m:dPr>
                              <m:begChr m:val="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sound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DD63D0-A89F-A1C8-83F0-26EFEB79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4783679"/>
                <a:ext cx="10510838" cy="1524000"/>
              </a:xfrm>
              <a:prstGeom prst="rect">
                <a:avLst/>
              </a:prstGeom>
              <a:blipFill>
                <a:blip r:embed="rId4"/>
                <a:stretch>
                  <a:fillRect t="-1653" b="-44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46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556D-986B-4F05-80B1-4178489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Quick entropy talk --- Advanced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Min entropy:</a:t>
                </a:r>
              </a:p>
              <a:p>
                <a:pPr marL="0" indent="0" algn="ctr">
                  <a:buNone/>
                </a:pPr>
                <a:r>
                  <a:rPr lang="en-US" dirty="0"/>
                  <a:t>Given random variable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min-entropy is: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  <a:blipFill>
                <a:blip r:embed="rId2"/>
                <a:stretch>
                  <a:fillRect l="-302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46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556D-986B-4F05-80B1-4178489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Quick entropy talk --- Advanced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Min entropy:</a:t>
                </a:r>
              </a:p>
              <a:p>
                <a:pPr marL="0" indent="0" algn="ctr">
                  <a:buNone/>
                </a:pPr>
                <a:r>
                  <a:rPr lang="en-US" dirty="0"/>
                  <a:t>Given random variable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min-entropy is: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EE73-2265-D393-94B4-6D13B5295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325" y="1509712"/>
                <a:ext cx="4181475" cy="3048001"/>
              </a:xfrm>
              <a:blipFill>
                <a:blip r:embed="rId2"/>
                <a:stretch>
                  <a:fillRect l="-302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126" y="1524000"/>
                <a:ext cx="5543550" cy="4491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u="sng" dirty="0"/>
                  <a:t>Quantum min-entropy: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Given</a:t>
                </a:r>
                <a:r>
                  <a:rPr lang="en-US" dirty="0"/>
                  <a:t> </a:t>
                </a:r>
                <a:r>
                  <a:rPr lang="en-US" sz="2400" dirty="0"/>
                  <a:t>classical-</a:t>
                </a:r>
                <a:r>
                  <a:rPr lang="en-US" sz="2000" dirty="0"/>
                  <a:t>quantum</a:t>
                </a:r>
                <a:r>
                  <a:rPr lang="en-US" dirty="0"/>
                  <a:t> </a:t>
                </a:r>
                <a:r>
                  <a:rPr lang="en-US" sz="2400" dirty="0"/>
                  <a:t>state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The conditional min-entropy is: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guess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where the ‘guessing probability’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guess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E34644-2AAC-F33E-CD61-0AFABB44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6" y="1524000"/>
                <a:ext cx="5543550" cy="4491037"/>
              </a:xfrm>
              <a:prstGeom prst="rect">
                <a:avLst/>
              </a:prstGeom>
              <a:blipFill>
                <a:blip r:embed="rId3"/>
                <a:stretch>
                  <a:fillRect t="-1977" b="-36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8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F5F0-C847-FA5A-56B1-85B875F8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0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How to prove security/soundness?</a:t>
            </a:r>
          </a:p>
        </p:txBody>
      </p:sp>
      <p:pic>
        <p:nvPicPr>
          <p:cNvPr id="15364" name="Picture 4" descr="Prof. Dr.  Renato Renner">
            <a:extLst>
              <a:ext uri="{FF2B5EF4-FFF2-40B4-BE49-F238E27FC236}">
                <a16:creationId xmlns:a16="http://schemas.microsoft.com/office/drawing/2014/main" id="{5DA30FDC-DB75-5D77-A552-FD3F1495E6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286444"/>
            <a:ext cx="1824038" cy="22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2815D52-2FDC-30F7-38B9-392184E1A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263" y="1534967"/>
                <a:ext cx="7958137" cy="36371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/>
                  <a:t>After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200" dirty="0"/>
                  <a:t> measurement rounds in a QKD protocol, Alice has raw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r>
                  <a:rPr lang="en-US" sz="2200" dirty="0"/>
                  <a:t>Put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through a randomness extractor.</a:t>
                </a:r>
              </a:p>
              <a:p>
                <a:pPr marL="0" indent="0">
                  <a:buNone/>
                </a:pPr>
                <a:r>
                  <a:rPr lang="en-US" sz="2200" dirty="0"/>
                  <a:t>The output key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of length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200" dirty="0"/>
                  <a:t> satisfies: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‖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𝐾𝐸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actual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−ℓ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/>
                  <a:t> is the ‘ideal’ key.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2815D52-2FDC-30F7-38B9-392184E1A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3" y="1534967"/>
                <a:ext cx="7958137" cy="3637108"/>
              </a:xfrm>
              <a:prstGeom prst="rect">
                <a:avLst/>
              </a:prstGeom>
              <a:blipFill>
                <a:blip r:embed="rId3"/>
                <a:stretch>
                  <a:fillRect l="-955" b="-17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6" name="Picture 6" descr="CQT - Marco Tomamichel Group">
            <a:extLst>
              <a:ext uri="{FF2B5EF4-FFF2-40B4-BE49-F238E27FC236}">
                <a16:creationId xmlns:a16="http://schemas.microsoft.com/office/drawing/2014/main" id="{76417C13-F8CD-6BEE-512D-5DC801731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2395" b="8574"/>
          <a:stretch/>
        </p:blipFill>
        <p:spPr bwMode="auto">
          <a:xfrm>
            <a:off x="10784680" y="2858995"/>
            <a:ext cx="900113" cy="11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6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F5F0-C847-FA5A-56B1-85B875F8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0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How to prove security/soundness?</a:t>
            </a:r>
          </a:p>
        </p:txBody>
      </p:sp>
      <p:pic>
        <p:nvPicPr>
          <p:cNvPr id="15364" name="Picture 4" descr="Prof. Dr.  Renato Renner">
            <a:extLst>
              <a:ext uri="{FF2B5EF4-FFF2-40B4-BE49-F238E27FC236}">
                <a16:creationId xmlns:a16="http://schemas.microsoft.com/office/drawing/2014/main" id="{5DA30FDC-DB75-5D77-A552-FD3F1495E6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286444"/>
            <a:ext cx="1824038" cy="22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2815D52-2FDC-30F7-38B9-392184E1A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263" y="1534967"/>
                <a:ext cx="7958137" cy="36371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/>
                  <a:t>After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200" dirty="0"/>
                  <a:t> measurement rounds in a QKD protocol, Alice has raw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r>
                  <a:rPr lang="en-US" sz="2200" dirty="0"/>
                  <a:t>Put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through a randomness extractor.</a:t>
                </a:r>
              </a:p>
              <a:p>
                <a:pPr marL="0" indent="0">
                  <a:buNone/>
                </a:pPr>
                <a:r>
                  <a:rPr lang="en-US" sz="2200" dirty="0"/>
                  <a:t>The output key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of length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200" dirty="0"/>
                  <a:t> satisfies: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‖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𝐾𝐸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actual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−ℓ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/>
                  <a:t> is the ‘ideal’ key.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2815D52-2FDC-30F7-38B9-392184E1A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3" y="1534967"/>
                <a:ext cx="7958137" cy="3637108"/>
              </a:xfrm>
              <a:prstGeom prst="rect">
                <a:avLst/>
              </a:prstGeom>
              <a:blipFill>
                <a:blip r:embed="rId3"/>
                <a:stretch>
                  <a:fillRect l="-955" b="-17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DA72CE-F933-F468-AB4E-BE36BE9A73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838" y="5323033"/>
                <a:ext cx="10510838" cy="9846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To prove soundness, it suffices to lower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DA72CE-F933-F468-AB4E-BE36BE9A7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38" y="5323033"/>
                <a:ext cx="10510838" cy="9846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6" name="Picture 6" descr="CQT - Marco Tomamichel Group">
            <a:extLst>
              <a:ext uri="{FF2B5EF4-FFF2-40B4-BE49-F238E27FC236}">
                <a16:creationId xmlns:a16="http://schemas.microsoft.com/office/drawing/2014/main" id="{76417C13-F8CD-6BEE-512D-5DC801731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2395" b="8574"/>
          <a:stretch/>
        </p:blipFill>
        <p:spPr bwMode="auto">
          <a:xfrm>
            <a:off x="10784680" y="2858995"/>
            <a:ext cx="900113" cy="11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49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4459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8257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4948-EC2C-F831-5D56-631487B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E6BEE-BD13-6E1E-F052-5644257CD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758930"/>
                <a:ext cx="10668000" cy="927246"/>
              </a:xfrm>
            </p:spPr>
            <p:txBody>
              <a:bodyPr/>
              <a:lstStyle/>
              <a:p>
                <a:r>
                  <a:rPr lang="en-US" dirty="0"/>
                  <a:t>Nobody knows how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analytically.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E6BEE-BD13-6E1E-F052-5644257CD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758930"/>
                <a:ext cx="10668000" cy="927246"/>
              </a:xfrm>
              <a:blipFill>
                <a:blip r:embed="rId2"/>
                <a:stretch>
                  <a:fillRect l="-1070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B05A5FB-78C7-9990-1402-F0BB03FB544F}"/>
              </a:ext>
            </a:extLst>
          </p:cNvPr>
          <p:cNvSpPr txBox="1">
            <a:spLocks/>
          </p:cNvSpPr>
          <p:nvPr/>
        </p:nvSpPr>
        <p:spPr>
          <a:xfrm>
            <a:off x="762000" y="4352925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Can we lower bound it?</a:t>
            </a:r>
          </a:p>
        </p:txBody>
      </p:sp>
      <p:pic>
        <p:nvPicPr>
          <p:cNvPr id="17410" name="Picture 2" descr="Old Man Shrugging Meme Generator - Imgflip">
            <a:extLst>
              <a:ext uri="{FF2B5EF4-FFF2-40B4-BE49-F238E27FC236}">
                <a16:creationId xmlns:a16="http://schemas.microsoft.com/office/drawing/2014/main" id="{B664E2E3-BAC9-11A4-40AB-A129BF0D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96486" l="9896" r="93750">
                        <a14:foregroundMark x1="23177" y1="75080" x2="23177" y2="75080"/>
                        <a14:foregroundMark x1="35938" y1="84665" x2="35938" y2="84665"/>
                        <a14:foregroundMark x1="34375" y1="86262" x2="34375" y2="86262"/>
                        <a14:foregroundMark x1="34375" y1="89457" x2="34375" y2="89457"/>
                        <a14:foregroundMark x1="54167" y1="96805" x2="54167" y2="96805"/>
                        <a14:foregroundMark x1="93750" y1="92652" x2="93750" y2="92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1524000"/>
            <a:ext cx="3275870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3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CDFC-7A20-C035-4769-C6CAD1A3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1487"/>
            <a:ext cx="11430000" cy="1524000"/>
          </a:xfrm>
        </p:spPr>
        <p:txBody>
          <a:bodyPr/>
          <a:lstStyle/>
          <a:p>
            <a:pPr algn="ctr"/>
            <a:r>
              <a:rPr lang="en-US" dirty="0"/>
              <a:t>A quantum AEP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8416E-D3EF-0256-F30F-C757B3A1E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86000"/>
                <a:ext cx="7439025" cy="38180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Alice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 and obtains raw key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every measurement round is independent and identical: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8416E-D3EF-0256-F30F-C757B3A1E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86000"/>
                <a:ext cx="7439025" cy="3818083"/>
              </a:xfrm>
              <a:blipFill>
                <a:blip r:embed="rId2"/>
                <a:stretch>
                  <a:fillRect l="-1877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CQT - Marco Tomamichel Group">
            <a:extLst>
              <a:ext uri="{FF2B5EF4-FFF2-40B4-BE49-F238E27FC236}">
                <a16:creationId xmlns:a16="http://schemas.microsoft.com/office/drawing/2014/main" id="{15C422BB-AAA3-C7F8-D68F-72BB7987A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r="10521"/>
          <a:stretch/>
        </p:blipFill>
        <p:spPr bwMode="auto">
          <a:xfrm>
            <a:off x="9109501" y="2286000"/>
            <a:ext cx="2320499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2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402184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820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4948-EC2C-F831-5D56-631487B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6BEE-BD13-6E1E-F052-5644257C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58930"/>
            <a:ext cx="10668000" cy="9272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if the adversary does not behave identically?</a:t>
            </a:r>
          </a:p>
          <a:p>
            <a:r>
              <a:rPr lang="en-US" dirty="0"/>
              <a:t>What if the adversary has quantum memory?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B05A5FB-78C7-9990-1402-F0BB03FB5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4352925"/>
                <a:ext cx="106680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/>
                  <a:t>Can we lower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bSup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3600" dirty="0"/>
                  <a:t>?</a:t>
                </a: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B05A5FB-78C7-9990-1402-F0BB03FB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352925"/>
                <a:ext cx="10668000" cy="152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5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588449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141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BB75-FE62-190C-0689-472DFDFF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501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EAT theorems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E6A6B-0046-B827-4ADC-E7379F1DD1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9" y="1843088"/>
                <a:ext cx="6881813" cy="42609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the adversary is global but restricted to a Markov chain condition (EAT) or a no-</a:t>
                </a:r>
                <a:r>
                  <a:rPr lang="en-US" dirty="0" err="1"/>
                  <a:t>signalling</a:t>
                </a:r>
                <a:r>
                  <a:rPr lang="en-US" dirty="0"/>
                  <a:t> condition (</a:t>
                </a:r>
                <a:r>
                  <a:rPr lang="en-US" dirty="0" err="1"/>
                  <a:t>Gen.EAT</a:t>
                </a:r>
                <a:r>
                  <a:rPr lang="en-US" dirty="0"/>
                  <a:t>),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400" dirty="0"/>
                  <a:t>(more or less)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E6A6B-0046-B827-4ADC-E7379F1DD1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843088"/>
                <a:ext cx="6881813" cy="4260995"/>
              </a:xfrm>
              <a:blipFill>
                <a:blip r:embed="rId2"/>
                <a:stretch>
                  <a:fillRect l="-2030" r="-2030" b="-2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Frédéric Dupuis">
            <a:extLst>
              <a:ext uri="{FF2B5EF4-FFF2-40B4-BE49-F238E27FC236}">
                <a16:creationId xmlns:a16="http://schemas.microsoft.com/office/drawing/2014/main" id="{5D6421B7-1C11-1A10-F960-A7F0D154D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7639"/>
          <a:stretch/>
        </p:blipFill>
        <p:spPr bwMode="auto">
          <a:xfrm>
            <a:off x="8443912" y="1289914"/>
            <a:ext cx="1614487" cy="19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ony Metger">
            <a:extLst>
              <a:ext uri="{FF2B5EF4-FFF2-40B4-BE49-F238E27FC236}">
                <a16:creationId xmlns:a16="http://schemas.microsoft.com/office/drawing/2014/main" id="{7A230CE1-339E-6DBE-A31D-EAF446CD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25" y="1289914"/>
            <a:ext cx="1560071" cy="199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rof. Dr.  Renato Renner">
            <a:extLst>
              <a:ext uri="{FF2B5EF4-FFF2-40B4-BE49-F238E27FC236}">
                <a16:creationId xmlns:a16="http://schemas.microsoft.com/office/drawing/2014/main" id="{26AFD8ED-4033-F502-A522-312A61B4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77" y="3429000"/>
            <a:ext cx="1624052" cy="199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Omar Fawzi">
            <a:extLst>
              <a:ext uri="{FF2B5EF4-FFF2-40B4-BE49-F238E27FC236}">
                <a16:creationId xmlns:a16="http://schemas.microsoft.com/office/drawing/2014/main" id="{3F9C53B2-C96A-F889-E644-76A83BFA7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 r="16020" b="15513"/>
          <a:stretch/>
        </p:blipFill>
        <p:spPr bwMode="auto">
          <a:xfrm>
            <a:off x="10235624" y="3437083"/>
            <a:ext cx="1550587" cy="19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3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499008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515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4948-EC2C-F831-5D56-631487B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6BEE-BD13-6E1E-F052-5644257C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58930"/>
            <a:ext cx="10668000" cy="92724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Can we generalize to arbitrary games satisfying monogamy-of-entanglement?</a:t>
            </a:r>
          </a:p>
        </p:txBody>
      </p:sp>
    </p:spTree>
    <p:extLst>
      <p:ext uri="{BB962C8B-B14F-4D97-AF65-F5344CB8AC3E}">
        <p14:creationId xmlns:p14="http://schemas.microsoft.com/office/powerpoint/2010/main" val="175584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88" y="1821544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23" y="1623033"/>
            <a:ext cx="1682422" cy="29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01" y="1524000"/>
            <a:ext cx="2953780" cy="32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22098E2-E202-98A8-B4F6-2AB9BC39D5AA}"/>
              </a:ext>
            </a:extLst>
          </p:cNvPr>
          <p:cNvSpPr/>
          <p:nvPr/>
        </p:nvSpPr>
        <p:spPr>
          <a:xfrm rot="10800000">
            <a:off x="3568699" y="180685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40B07B7-E9E1-8D65-F3DB-8142A5427347}"/>
              </a:ext>
            </a:extLst>
          </p:cNvPr>
          <p:cNvSpPr/>
          <p:nvPr/>
        </p:nvSpPr>
        <p:spPr>
          <a:xfrm>
            <a:off x="7451726" y="18215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/>
              <p:nvPr/>
            </p:nvSpPr>
            <p:spPr>
              <a:xfrm>
                <a:off x="3589780" y="2311056"/>
                <a:ext cx="148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80" y="2311056"/>
                <a:ext cx="1482650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/>
              <p:nvPr/>
            </p:nvSpPr>
            <p:spPr>
              <a:xfrm>
                <a:off x="7415421" y="2305444"/>
                <a:ext cx="1487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1" y="2305444"/>
                <a:ext cx="1487267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68FFAB8-B07E-ECC3-B6A1-AD9967B2E02B}"/>
              </a:ext>
            </a:extLst>
          </p:cNvPr>
          <p:cNvSpPr/>
          <p:nvPr/>
        </p:nvSpPr>
        <p:spPr>
          <a:xfrm>
            <a:off x="3605004" y="305752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/>
              <p:nvPr/>
            </p:nvSpPr>
            <p:spPr>
              <a:xfrm>
                <a:off x="3054335" y="3541425"/>
                <a:ext cx="23857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∈{000,011,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101,110}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35" y="3541425"/>
                <a:ext cx="2385718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61DC09F0-02D5-9B70-FA25-9C08BFF381E3}"/>
              </a:ext>
            </a:extLst>
          </p:cNvPr>
          <p:cNvSpPr/>
          <p:nvPr/>
        </p:nvSpPr>
        <p:spPr>
          <a:xfrm rot="10800000">
            <a:off x="7451727" y="30183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7778BC-7222-8CFF-B042-61879AD4C2DE}"/>
                  </a:ext>
                </a:extLst>
              </p:cNvPr>
              <p:cNvSpPr txBox="1"/>
              <p:nvPr/>
            </p:nvSpPr>
            <p:spPr>
              <a:xfrm>
                <a:off x="6965147" y="3541425"/>
                <a:ext cx="23468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∈{001,010,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100,111}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7778BC-7222-8CFF-B042-61879AD4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47" y="3541425"/>
                <a:ext cx="2346860" cy="707886"/>
              </a:xfrm>
              <a:prstGeom prst="rect">
                <a:avLst/>
              </a:prstGeom>
              <a:blipFill>
                <a:blip r:embed="rId9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89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88" y="1821544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23" y="1623033"/>
            <a:ext cx="1682422" cy="29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01" y="1524000"/>
            <a:ext cx="2953780" cy="32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22098E2-E202-98A8-B4F6-2AB9BC39D5AA}"/>
              </a:ext>
            </a:extLst>
          </p:cNvPr>
          <p:cNvSpPr/>
          <p:nvPr/>
        </p:nvSpPr>
        <p:spPr>
          <a:xfrm rot="10800000">
            <a:off x="3568699" y="180685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40B07B7-E9E1-8D65-F3DB-8142A5427347}"/>
              </a:ext>
            </a:extLst>
          </p:cNvPr>
          <p:cNvSpPr/>
          <p:nvPr/>
        </p:nvSpPr>
        <p:spPr>
          <a:xfrm>
            <a:off x="7451726" y="18215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/>
              <p:nvPr/>
            </p:nvSpPr>
            <p:spPr>
              <a:xfrm>
                <a:off x="3589780" y="2311056"/>
                <a:ext cx="148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29300-DAE8-EF82-7B41-62507E4E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80" y="2311056"/>
                <a:ext cx="1482650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/>
              <p:nvPr/>
            </p:nvSpPr>
            <p:spPr>
              <a:xfrm>
                <a:off x="7415421" y="2305444"/>
                <a:ext cx="1487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E7DC2-915C-6744-1989-346423AC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1" y="2305444"/>
                <a:ext cx="1487267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68FFAB8-B07E-ECC3-B6A1-AD9967B2E02B}"/>
              </a:ext>
            </a:extLst>
          </p:cNvPr>
          <p:cNvSpPr/>
          <p:nvPr/>
        </p:nvSpPr>
        <p:spPr>
          <a:xfrm>
            <a:off x="3605004" y="305752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/>
              <p:nvPr/>
            </p:nvSpPr>
            <p:spPr>
              <a:xfrm>
                <a:off x="3054335" y="3541425"/>
                <a:ext cx="23857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∈{000,011,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101,110}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20E14-4091-437F-1DF3-FCEE2C78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35" y="3541425"/>
                <a:ext cx="2385718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61DC09F0-02D5-9B70-FA25-9C08BFF381E3}"/>
              </a:ext>
            </a:extLst>
          </p:cNvPr>
          <p:cNvSpPr/>
          <p:nvPr/>
        </p:nvSpPr>
        <p:spPr>
          <a:xfrm rot="10800000">
            <a:off x="7451727" y="3018344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C01B6D1-9D17-5BDB-52C7-8A1CB6AFA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074" y="4755792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C01B6D1-9D17-5BDB-52C7-8A1CB6AF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74" y="4755792"/>
                <a:ext cx="4281489" cy="1518352"/>
              </a:xfrm>
              <a:prstGeom prst="rect">
                <a:avLst/>
              </a:prstGeom>
              <a:blipFill>
                <a:blip r:embed="rId9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7778BC-7222-8CFF-B042-61879AD4C2DE}"/>
                  </a:ext>
                </a:extLst>
              </p:cNvPr>
              <p:cNvSpPr txBox="1"/>
              <p:nvPr/>
            </p:nvSpPr>
            <p:spPr>
              <a:xfrm>
                <a:off x="6965147" y="3541425"/>
                <a:ext cx="23468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∈{001,010,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100,111}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7778BC-7222-8CFF-B042-61879AD4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47" y="3541425"/>
                <a:ext cx="2346860" cy="707886"/>
              </a:xfrm>
              <a:prstGeom prst="rect">
                <a:avLst/>
              </a:prstGeom>
              <a:blipFill>
                <a:blip r:embed="rId10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A5438F-6CBD-9A35-B1E0-32AC1145F1F8}"/>
              </a:ext>
            </a:extLst>
          </p:cNvPr>
          <p:cNvGraphicFramePr>
            <a:graphicFrameLocks noGrp="1"/>
          </p:cNvGraphicFramePr>
          <p:nvPr/>
        </p:nvGraphicFramePr>
        <p:xfrm>
          <a:off x="5780127" y="4592320"/>
          <a:ext cx="3531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970">
                  <a:extLst>
                    <a:ext uri="{9D8B030D-6E8A-4147-A177-3AD203B41FA5}">
                      <a16:colId xmlns:a16="http://schemas.microsoft.com/office/drawing/2014/main" val="385839761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4155351943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391562349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1839100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x\y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7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9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48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73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25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C15F-E548-34DB-8CB7-BB43FF8C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0" y="762000"/>
            <a:ext cx="4624388" cy="1524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Classical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621" y="2115734"/>
                <a:ext cx="4667250" cy="4127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Read from a pre-filled square,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Alice, Bob win 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1" y="2115734"/>
                <a:ext cx="4667250" cy="4127904"/>
              </a:xfrm>
              <a:prstGeom prst="rect">
                <a:avLst/>
              </a:prstGeom>
              <a:blipFill>
                <a:blip r:embed="rId2"/>
                <a:stretch>
                  <a:fillRect l="-2168" t="-613" r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751E6D-CC8C-6935-8BB5-F41524F142FE}"/>
              </a:ext>
            </a:extLst>
          </p:cNvPr>
          <p:cNvGraphicFramePr>
            <a:graphicFrameLocks noGrp="1"/>
          </p:cNvGraphicFramePr>
          <p:nvPr/>
        </p:nvGraphicFramePr>
        <p:xfrm>
          <a:off x="1758306" y="3283095"/>
          <a:ext cx="3531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970">
                  <a:extLst>
                    <a:ext uri="{9D8B030D-6E8A-4147-A177-3AD203B41FA5}">
                      <a16:colId xmlns:a16="http://schemas.microsoft.com/office/drawing/2014/main" val="385839761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4155351943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391562349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1839100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x\y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7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9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48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73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56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C15F-E548-34DB-8CB7-BB43FF8C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0" y="762000"/>
            <a:ext cx="4624388" cy="1524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Classical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AB497-9C09-4062-9451-B608669B7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83" y="1969280"/>
                <a:ext cx="4862517" cy="41279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Share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+|11⟩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⊗2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and measure with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Can show</a:t>
                </a:r>
                <a:r>
                  <a:rPr lang="en-US" sz="2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AB497-9C09-4062-9451-B608669B7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83" y="1969280"/>
                <a:ext cx="4862517" cy="4127904"/>
              </a:xfrm>
              <a:blipFill>
                <a:blip r:embed="rId2"/>
                <a:stretch>
                  <a:fillRect l="-2078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60A6E8D6-11DA-0D38-3D86-99B4B5220274}"/>
              </a:ext>
            </a:extLst>
          </p:cNvPr>
          <p:cNvSpPr txBox="1">
            <a:spLocks/>
          </p:cNvSpPr>
          <p:nvPr/>
        </p:nvSpPr>
        <p:spPr>
          <a:xfrm>
            <a:off x="6567483" y="762000"/>
            <a:ext cx="4624388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Quantum strategy: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621" y="2115734"/>
                <a:ext cx="4667250" cy="4127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Read from a pre-filled square,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Alice, Bob win 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8BAA32-4793-9040-5B79-DFD6DD69E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1" y="2115734"/>
                <a:ext cx="4667250" cy="4127904"/>
              </a:xfrm>
              <a:prstGeom prst="rect">
                <a:avLst/>
              </a:prstGeom>
              <a:blipFill>
                <a:blip r:embed="rId3"/>
                <a:stretch>
                  <a:fillRect l="-2168" t="-613" r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751E6D-CC8C-6935-8BB5-F41524F14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13503"/>
              </p:ext>
            </p:extLst>
          </p:nvPr>
        </p:nvGraphicFramePr>
        <p:xfrm>
          <a:off x="1758306" y="3283095"/>
          <a:ext cx="3531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970">
                  <a:extLst>
                    <a:ext uri="{9D8B030D-6E8A-4147-A177-3AD203B41FA5}">
                      <a16:colId xmlns:a16="http://schemas.microsoft.com/office/drawing/2014/main" val="385839761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4155351943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3915623496"/>
                    </a:ext>
                  </a:extLst>
                </a:gridCol>
                <a:gridCol w="882970">
                  <a:extLst>
                    <a:ext uri="{9D8B030D-6E8A-4147-A177-3AD203B41FA5}">
                      <a16:colId xmlns:a16="http://schemas.microsoft.com/office/drawing/2014/main" val="1839100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x\y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7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9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48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734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D99BCD4-6013-92E2-0E54-CA4158252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352756"/>
                  </p:ext>
                </p:extLst>
              </p:nvPr>
            </p:nvGraphicFramePr>
            <p:xfrm>
              <a:off x="7000875" y="3438006"/>
              <a:ext cx="366617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985">
                      <a:extLst>
                        <a:ext uri="{9D8B030D-6E8A-4147-A177-3AD203B41FA5}">
                          <a16:colId xmlns:a16="http://schemas.microsoft.com/office/drawing/2014/main" val="3858397616"/>
                        </a:ext>
                      </a:extLst>
                    </a:gridCol>
                    <a:gridCol w="1067814">
                      <a:extLst>
                        <a:ext uri="{9D8B030D-6E8A-4147-A177-3AD203B41FA5}">
                          <a16:colId xmlns:a16="http://schemas.microsoft.com/office/drawing/2014/main" val="4155351943"/>
                        </a:ext>
                      </a:extLst>
                    </a:gridCol>
                    <a:gridCol w="1097476">
                      <a:extLst>
                        <a:ext uri="{9D8B030D-6E8A-4147-A177-3AD203B41FA5}">
                          <a16:colId xmlns:a16="http://schemas.microsoft.com/office/drawing/2014/main" val="3915623496"/>
                        </a:ext>
                      </a:extLst>
                    </a:gridCol>
                    <a:gridCol w="972898">
                      <a:extLst>
                        <a:ext uri="{9D8B030D-6E8A-4147-A177-3AD203B41FA5}">
                          <a16:colId xmlns:a16="http://schemas.microsoft.com/office/drawing/2014/main" val="18391003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x\y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178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159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6489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0734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D99BCD4-6013-92E2-0E54-CA4158252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352756"/>
                  </p:ext>
                </p:extLst>
              </p:nvPr>
            </p:nvGraphicFramePr>
            <p:xfrm>
              <a:off x="7000875" y="3438006"/>
              <a:ext cx="366617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985">
                      <a:extLst>
                        <a:ext uri="{9D8B030D-6E8A-4147-A177-3AD203B41FA5}">
                          <a16:colId xmlns:a16="http://schemas.microsoft.com/office/drawing/2014/main" val="3858397616"/>
                        </a:ext>
                      </a:extLst>
                    </a:gridCol>
                    <a:gridCol w="1067814">
                      <a:extLst>
                        <a:ext uri="{9D8B030D-6E8A-4147-A177-3AD203B41FA5}">
                          <a16:colId xmlns:a16="http://schemas.microsoft.com/office/drawing/2014/main" val="4155351943"/>
                        </a:ext>
                      </a:extLst>
                    </a:gridCol>
                    <a:gridCol w="1097476">
                      <a:extLst>
                        <a:ext uri="{9D8B030D-6E8A-4147-A177-3AD203B41FA5}">
                          <a16:colId xmlns:a16="http://schemas.microsoft.com/office/drawing/2014/main" val="3915623496"/>
                        </a:ext>
                      </a:extLst>
                    </a:gridCol>
                    <a:gridCol w="972898">
                      <a:extLst>
                        <a:ext uri="{9D8B030D-6E8A-4147-A177-3AD203B41FA5}">
                          <a16:colId xmlns:a16="http://schemas.microsoft.com/office/drawing/2014/main" val="18391003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x\y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178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" t="-110345" r="-19523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6512" t="-110345" r="-9069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5325" t="-110345" r="-1299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59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" t="-203333" r="-19523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6512" t="-203333" r="-9069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5325" t="-203333" r="-12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6489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" t="-313793" r="-19523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6512" t="-313793" r="-9069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5325" t="-313793" r="-1299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734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5073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194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96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8.0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43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75CB-E6E0-7157-31A8-20DB5AD6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792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1984-1991: The BB84 protocol</a:t>
            </a:r>
          </a:p>
        </p:txBody>
      </p:sp>
      <p:pic>
        <p:nvPicPr>
          <p:cNvPr id="1032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C1896985-98F5-13CF-4CB2-BDB6FF0518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2" y="1911927"/>
            <a:ext cx="21972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ighter Cartoon">
            <a:extLst>
              <a:ext uri="{FF2B5EF4-FFF2-40B4-BE49-F238E27FC236}">
                <a16:creationId xmlns:a16="http://schemas.microsoft.com/office/drawing/2014/main" id="{83C60B0D-F98D-5028-AB27-A2D20842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494" y="1552913"/>
            <a:ext cx="4165319" cy="45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86982AE-CE97-D6A0-0E6D-14207ECE7F48}"/>
              </a:ext>
            </a:extLst>
          </p:cNvPr>
          <p:cNvSpPr/>
          <p:nvPr/>
        </p:nvSpPr>
        <p:spPr>
          <a:xfrm rot="18958660">
            <a:off x="2519316" y="3102335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AFF65E-E120-D16D-D6D8-2E8B09B588F3}"/>
              </a:ext>
            </a:extLst>
          </p:cNvPr>
          <p:cNvSpPr/>
          <p:nvPr/>
        </p:nvSpPr>
        <p:spPr>
          <a:xfrm rot="2726093">
            <a:off x="2516101" y="3823391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D6E37-D77A-442A-F9BA-6A3A3122FA3A}"/>
                  </a:ext>
                </a:extLst>
              </p:cNvPr>
              <p:cNvSpPr txBox="1"/>
              <p:nvPr/>
            </p:nvSpPr>
            <p:spPr>
              <a:xfrm>
                <a:off x="3366487" y="2532561"/>
                <a:ext cx="10157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⟩,|1⟩}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D6E37-D77A-442A-F9BA-6A3A3122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87" y="2532561"/>
                <a:ext cx="1015791" cy="307777"/>
              </a:xfrm>
              <a:prstGeom prst="rect">
                <a:avLst/>
              </a:prstGeom>
              <a:blipFill>
                <a:blip r:embed="rId5"/>
                <a:stretch>
                  <a:fillRect l="-6098" r="-609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D69D9-C22B-267E-B114-7B4B6A51E20A}"/>
                  </a:ext>
                </a:extLst>
              </p:cNvPr>
              <p:cNvSpPr txBox="1"/>
              <p:nvPr/>
            </p:nvSpPr>
            <p:spPr>
              <a:xfrm>
                <a:off x="3316793" y="4416402"/>
                <a:ext cx="1092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⟩,|−⟩}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D69D9-C22B-267E-B114-7B4B6A51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793" y="4416402"/>
                <a:ext cx="1092735" cy="307777"/>
              </a:xfrm>
              <a:prstGeom prst="rect">
                <a:avLst/>
              </a:prstGeom>
              <a:blipFill>
                <a:blip r:embed="rId6"/>
                <a:stretch>
                  <a:fillRect l="-8046" r="-689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45B88C5E-D97B-4C49-B020-A1E3ED7DE08E}"/>
              </a:ext>
            </a:extLst>
          </p:cNvPr>
          <p:cNvSpPr/>
          <p:nvPr/>
        </p:nvSpPr>
        <p:spPr>
          <a:xfrm rot="18958660">
            <a:off x="4466363" y="2114091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4F8FBB-C930-2C6B-3F41-CB171CB6F91E}"/>
              </a:ext>
            </a:extLst>
          </p:cNvPr>
          <p:cNvSpPr/>
          <p:nvPr/>
        </p:nvSpPr>
        <p:spPr>
          <a:xfrm rot="2726093">
            <a:off x="4463148" y="2835147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6EF9EC4-96FE-49A5-7F59-18DD388D92DC}"/>
              </a:ext>
            </a:extLst>
          </p:cNvPr>
          <p:cNvSpPr/>
          <p:nvPr/>
        </p:nvSpPr>
        <p:spPr>
          <a:xfrm rot="18958660">
            <a:off x="4484041" y="4058414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F7A8537-896A-4765-E1F2-C1FE6A649556}"/>
              </a:ext>
            </a:extLst>
          </p:cNvPr>
          <p:cNvSpPr/>
          <p:nvPr/>
        </p:nvSpPr>
        <p:spPr>
          <a:xfrm rot="2726093">
            <a:off x="4480826" y="4779470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C337A4-7019-4F7B-D086-30EDCE07FBAC}"/>
                  </a:ext>
                </a:extLst>
              </p:cNvPr>
              <p:cNvSpPr txBox="1"/>
              <p:nvPr/>
            </p:nvSpPr>
            <p:spPr>
              <a:xfrm>
                <a:off x="5144219" y="1858757"/>
                <a:ext cx="566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|0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C337A4-7019-4F7B-D086-30EDCE07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9" y="1858757"/>
                <a:ext cx="566124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B3747-8423-ADAB-AF50-D9884450399C}"/>
                  </a:ext>
                </a:extLst>
              </p:cNvPr>
              <p:cNvSpPr txBox="1"/>
              <p:nvPr/>
            </p:nvSpPr>
            <p:spPr>
              <a:xfrm>
                <a:off x="5144219" y="3020542"/>
                <a:ext cx="566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B3747-8423-ADAB-AF50-D98844503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9" y="3020542"/>
                <a:ext cx="566124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ADFAE3-4C61-C6DC-F45E-148C05EDAAF5}"/>
                  </a:ext>
                </a:extLst>
              </p:cNvPr>
              <p:cNvSpPr txBox="1"/>
              <p:nvPr/>
            </p:nvSpPr>
            <p:spPr>
              <a:xfrm>
                <a:off x="5144219" y="3804732"/>
                <a:ext cx="566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ADFAE3-4C61-C6DC-F45E-148C05ED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9" y="3804732"/>
                <a:ext cx="566124" cy="400110"/>
              </a:xfrm>
              <a:prstGeom prst="rect">
                <a:avLst/>
              </a:prstGeom>
              <a:blipFill>
                <a:blip r:embed="rId9"/>
                <a:stretch>
                  <a:fillRect l="-4444" r="-222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64ACB3-5CA3-B9D6-AF02-FF738F02D538}"/>
                  </a:ext>
                </a:extLst>
              </p:cNvPr>
              <p:cNvSpPr txBox="1"/>
              <p:nvPr/>
            </p:nvSpPr>
            <p:spPr>
              <a:xfrm>
                <a:off x="5144219" y="4966517"/>
                <a:ext cx="566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64ACB3-5CA3-B9D6-AF02-FF738F02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9" y="4966517"/>
                <a:ext cx="566124" cy="400110"/>
              </a:xfrm>
              <a:prstGeom prst="rect">
                <a:avLst/>
              </a:prstGeom>
              <a:blipFill>
                <a:blip r:embed="rId10"/>
                <a:stretch>
                  <a:fillRect l="-4444" r="-222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108E16C4-FFEF-B99D-E239-5A5E13DFC9FC}"/>
              </a:ext>
            </a:extLst>
          </p:cNvPr>
          <p:cNvSpPr/>
          <p:nvPr/>
        </p:nvSpPr>
        <p:spPr>
          <a:xfrm rot="2641340" flipH="1">
            <a:off x="8107648" y="3119681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E9117F5-5DD4-B92A-C984-AF72B65CDD0F}"/>
              </a:ext>
            </a:extLst>
          </p:cNvPr>
          <p:cNvSpPr/>
          <p:nvPr/>
        </p:nvSpPr>
        <p:spPr>
          <a:xfrm rot="18873907" flipH="1">
            <a:off x="8104433" y="3840737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ABBBB9-4F09-C232-1302-A8C37BFD24C9}"/>
                  </a:ext>
                </a:extLst>
              </p:cNvPr>
              <p:cNvSpPr txBox="1"/>
              <p:nvPr/>
            </p:nvSpPr>
            <p:spPr>
              <a:xfrm>
                <a:off x="7115374" y="2606031"/>
                <a:ext cx="10157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⟩,|1⟩}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ABBBB9-4F09-C232-1302-A8C37BFD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74" y="2606031"/>
                <a:ext cx="1015791" cy="307777"/>
              </a:xfrm>
              <a:prstGeom prst="rect">
                <a:avLst/>
              </a:prstGeom>
              <a:blipFill>
                <a:blip r:embed="rId11"/>
                <a:stretch>
                  <a:fillRect l="-7407" r="-617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7D757A-19F9-AEB0-AC77-F6E5047EB049}"/>
                  </a:ext>
                </a:extLst>
              </p:cNvPr>
              <p:cNvSpPr txBox="1"/>
              <p:nvPr/>
            </p:nvSpPr>
            <p:spPr>
              <a:xfrm>
                <a:off x="7065680" y="4489872"/>
                <a:ext cx="1092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⟩,|−⟩}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7D757A-19F9-AEB0-AC77-F6E5047E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80" y="4489872"/>
                <a:ext cx="1092735" cy="307777"/>
              </a:xfrm>
              <a:prstGeom prst="rect">
                <a:avLst/>
              </a:prstGeom>
              <a:blipFill>
                <a:blip r:embed="rId12"/>
                <a:stretch>
                  <a:fillRect l="-6897" r="-689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6E0A09-53A5-D284-A522-CA081FA850F9}"/>
              </a:ext>
            </a:extLst>
          </p:cNvPr>
          <p:cNvSpPr txBox="1"/>
          <p:nvPr/>
        </p:nvSpPr>
        <p:spPr>
          <a:xfrm>
            <a:off x="4965285" y="5805135"/>
            <a:ext cx="745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  <a:p>
            <a:r>
              <a:rPr lang="en-US" dirty="0"/>
              <a:t>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ADBF0-2360-DB3E-73D6-329EB62F6FDE}"/>
              </a:ext>
            </a:extLst>
          </p:cNvPr>
          <p:cNvSpPr txBox="1"/>
          <p:nvPr/>
        </p:nvSpPr>
        <p:spPr>
          <a:xfrm>
            <a:off x="3401048" y="5805135"/>
            <a:ext cx="71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</a:t>
            </a:r>
          </a:p>
          <a:p>
            <a:r>
              <a:rPr lang="en-US" dirty="0"/>
              <a:t>basis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18F6B7-3829-64D4-7171-BA31D64BE4E5}"/>
              </a:ext>
            </a:extLst>
          </p:cNvPr>
          <p:cNvSpPr txBox="1"/>
          <p:nvPr/>
        </p:nvSpPr>
        <p:spPr>
          <a:xfrm>
            <a:off x="6854178" y="5821200"/>
            <a:ext cx="2110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measurement</a:t>
            </a:r>
          </a:p>
          <a:p>
            <a:r>
              <a:rPr lang="en-US" dirty="0"/>
              <a:t>basis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88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8.00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850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8.000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086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8.0005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1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512-5E6F-50A9-C380-8788ACC8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The tripartite Magic Square game</a:t>
            </a:r>
          </a:p>
        </p:txBody>
      </p:sp>
      <p:pic>
        <p:nvPicPr>
          <p:cNvPr id="11266" name="Picture 2" descr="Pierluigi Collina | WWYD Wiki | Fandom">
            <a:extLst>
              <a:ext uri="{FF2B5EF4-FFF2-40B4-BE49-F238E27FC236}">
                <a16:creationId xmlns:a16="http://schemas.microsoft.com/office/drawing/2014/main" id="{5C77859D-7716-27B6-ECAE-663A667E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67" y="1426771"/>
            <a:ext cx="1682423" cy="21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AB11B244-13FB-A895-517D-CAAB9748C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0" y="1168184"/>
            <a:ext cx="1008828" cy="17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Firefighter Cartoon">
            <a:extLst>
              <a:ext uri="{FF2B5EF4-FFF2-40B4-BE49-F238E27FC236}">
                <a16:creationId xmlns:a16="http://schemas.microsoft.com/office/drawing/2014/main" id="{18259B5E-FD6A-05CF-296B-037F4BE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99" y="2796694"/>
            <a:ext cx="1935012" cy="21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harlie Chaplin | MY HERO">
            <a:extLst>
              <a:ext uri="{FF2B5EF4-FFF2-40B4-BE49-F238E27FC236}">
                <a16:creationId xmlns:a16="http://schemas.microsoft.com/office/drawing/2014/main" id="{944221F8-223F-BE62-5649-11C2BE97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461" l="2479" r="96222">
                        <a14:foregroundMark x1="45573" y1="11230" x2="45573" y2="11230"/>
                        <a14:foregroundMark x1="56434" y1="11230" x2="59622" y2="12891"/>
                        <a14:foregroundMark x1="36246" y1="16895" x2="38135" y2="9375"/>
                        <a14:foregroundMark x1="38135" y1="9375" x2="44746" y2="4004"/>
                        <a14:foregroundMark x1="44746" y1="4004" x2="52893" y2="1465"/>
                        <a14:foregroundMark x1="52893" y1="1465" x2="61865" y2="1660"/>
                        <a14:foregroundMark x1="61865" y1="1660" x2="78512" y2="7129"/>
                        <a14:foregroundMark x1="78512" y1="7129" x2="82881" y2="13281"/>
                        <a14:foregroundMark x1="82881" y1="13281" x2="82645" y2="27637"/>
                        <a14:foregroundMark x1="82645" y1="27637" x2="87839" y2="33203"/>
                        <a14:foregroundMark x1="87839" y1="33203" x2="80047" y2="37891"/>
                        <a14:foregroundMark x1="80047" y1="37891" x2="71665" y2="36914"/>
                        <a14:foregroundMark x1="71665" y1="36914" x2="68595" y2="30078"/>
                        <a14:foregroundMark x1="68595" y1="30078" x2="51476" y2="24902"/>
                        <a14:foregroundMark x1="51476" y1="24902" x2="42739" y2="24121"/>
                        <a14:foregroundMark x1="42739" y1="24121" x2="36364" y2="29102"/>
                        <a14:foregroundMark x1="36364" y1="29102" x2="35891" y2="37012"/>
                        <a14:foregroundMark x1="35891" y1="37012" x2="30933" y2="42969"/>
                        <a14:foregroundMark x1="30933" y1="42969" x2="23259" y2="30957"/>
                        <a14:foregroundMark x1="23259" y1="30957" x2="22196" y2="23340"/>
                        <a14:foregroundMark x1="22196" y1="23340" x2="28689" y2="17871"/>
                        <a14:foregroundMark x1="28689" y1="17871" x2="39315" y2="18359"/>
                        <a14:foregroundMark x1="58442" y1="10254" x2="58442" y2="10254"/>
                        <a14:foregroundMark x1="41322" y1="32129" x2="41322" y2="32129"/>
                        <a14:foregroundMark x1="50295" y1="52246" x2="50295" y2="52246"/>
                        <a14:foregroundMark x1="59150" y1="73535" x2="59150" y2="73535"/>
                        <a14:foregroundMark x1="56907" y1="77930" x2="54309" y2="84961"/>
                        <a14:foregroundMark x1="54309" y1="84961" x2="63400" y2="82129"/>
                        <a14:foregroundMark x1="63400" y1="82129" x2="64227" y2="82324"/>
                        <a14:foregroundMark x1="81346" y1="90625" x2="21488" y2="85742"/>
                        <a14:foregroundMark x1="21488" y1="85742" x2="20661" y2="84570"/>
                        <a14:foregroundMark x1="30224" y1="66211" x2="8383" y2="87402"/>
                        <a14:foregroundMark x1="8383" y1="87402" x2="62810" y2="97852"/>
                        <a14:foregroundMark x1="62810" y1="97852" x2="82290" y2="95996"/>
                        <a14:foregroundMark x1="82290" y1="95996" x2="90437" y2="92090"/>
                        <a14:foregroundMark x1="90437" y1="92090" x2="95632" y2="86328"/>
                        <a14:foregroundMark x1="95632" y1="86328" x2="96222" y2="86035"/>
                        <a14:foregroundMark x1="43802" y1="11035" x2="57025" y2="11035"/>
                        <a14:foregroundMark x1="57025" y1="11035" x2="66234" y2="12695"/>
                        <a14:foregroundMark x1="54073" y1="3320" x2="59386" y2="2246"/>
                        <a14:foregroundMark x1="4723" y1="85254" x2="5667" y2="92480"/>
                        <a14:foregroundMark x1="5667" y1="92480" x2="16293" y2="96582"/>
                        <a14:foregroundMark x1="16293" y1="96582" x2="53601" y2="97070"/>
                        <a14:foregroundMark x1="53601" y1="97070" x2="62810" y2="96973"/>
                        <a14:foregroundMark x1="62810" y1="96973" x2="93979" y2="97461"/>
                        <a14:foregroundMark x1="2479" y1="83496" x2="3188" y2="9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82" y="4712814"/>
            <a:ext cx="1376251" cy="1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91EF5BF-E0B6-73D3-9AC5-3A614ACF9B99}"/>
              </a:ext>
            </a:extLst>
          </p:cNvPr>
          <p:cNvSpPr/>
          <p:nvPr/>
        </p:nvSpPr>
        <p:spPr>
          <a:xfrm>
            <a:off x="3524748" y="160823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/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18D704-49C0-E110-9AD8-DA7BC3D8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79" y="1336993"/>
                <a:ext cx="1225527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83A8900-825F-2007-D703-9B79A9BEFF25}"/>
              </a:ext>
            </a:extLst>
          </p:cNvPr>
          <p:cNvSpPr/>
          <p:nvPr/>
        </p:nvSpPr>
        <p:spPr>
          <a:xfrm rot="10800000">
            <a:off x="3521916" y="227953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/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∈{000,011,101,110}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5E2F67-1095-BE22-E345-CE568DF7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23" y="1991070"/>
                <a:ext cx="2883649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25EC4012-7D66-A983-4A96-804E4987D33B}"/>
              </a:ext>
            </a:extLst>
          </p:cNvPr>
          <p:cNvSpPr/>
          <p:nvPr/>
        </p:nvSpPr>
        <p:spPr>
          <a:xfrm>
            <a:off x="3521916" y="3192379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/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←{0,1,2}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9BE49-38E3-3522-FE80-57EBF6DC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47" y="2921133"/>
                <a:ext cx="1225527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951951C3-7265-D4CE-5A92-1277536C32C5}"/>
              </a:ext>
            </a:extLst>
          </p:cNvPr>
          <p:cNvSpPr/>
          <p:nvPr/>
        </p:nvSpPr>
        <p:spPr>
          <a:xfrm rot="10800000">
            <a:off x="3521916" y="391841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/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∈{001,010,100,111}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1275B-B7D0-D0E8-975A-F308066F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77" y="3585477"/>
                <a:ext cx="2756203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BE3FFA29-2589-C92B-68D9-EAE9A954278F}"/>
              </a:ext>
            </a:extLst>
          </p:cNvPr>
          <p:cNvSpPr/>
          <p:nvPr/>
        </p:nvSpPr>
        <p:spPr>
          <a:xfrm>
            <a:off x="3529045" y="4902786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/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88E3F-40A2-04B8-465D-856290C8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10" y="4661152"/>
                <a:ext cx="715901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AF19B9C0-3E22-B040-1AFD-75114E12D4B1}"/>
              </a:ext>
            </a:extLst>
          </p:cNvPr>
          <p:cNvSpPr/>
          <p:nvPr/>
        </p:nvSpPr>
        <p:spPr>
          <a:xfrm rot="10800000">
            <a:off x="3529045" y="5628822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/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0ADD4D-AAF8-2ED5-0053-459BD737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3" y="5351730"/>
                <a:ext cx="1008931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Alice and Bob and Charlie win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Winning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E4C7D9B-235D-4202-7099-40360066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83" y="1402781"/>
                <a:ext cx="4281489" cy="1518352"/>
              </a:xfrm>
              <a:prstGeom prst="rect">
                <a:avLst/>
              </a:prstGeom>
              <a:blipFill>
                <a:blip r:embed="rId14"/>
                <a:stretch>
                  <a:fillRect l="-2071" r="-11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Using same classical strategy: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Quantumly: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8.00057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20DAAAD-8F56-5DAE-1B81-EDCC9547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29" y="3492416"/>
                <a:ext cx="4281489" cy="2336884"/>
              </a:xfrm>
              <a:prstGeom prst="rect">
                <a:avLst/>
              </a:prstGeom>
              <a:blipFill>
                <a:blip r:embed="rId1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D9D8-9F73-28FD-EC75-4865AC7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9075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We can make a DI protocol out of this!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∈{000,011,101,110}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  <a:blipFill>
                <a:blip r:embed="rId2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Bob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,01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  <a:blipFill>
                <a:blip r:embed="rId3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97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D9D8-9F73-28FD-EC75-4865AC7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9075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We can make a DI protocol out of this!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∈{000,011,101,110}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  <a:blipFill>
                <a:blip r:embed="rId2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Bob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,01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  <a:blipFill>
                <a:blip r:embed="rId3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54F9EF-14F7-00A6-CCAF-EF076AD17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3233737"/>
                <a:ext cx="10668000" cy="20764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rounds 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Alice’s raw key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Bob’s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54F9EF-14F7-00A6-CCAF-EF076AD1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33737"/>
                <a:ext cx="10668000" cy="2076451"/>
              </a:xfrm>
              <a:prstGeom prst="rect">
                <a:avLst/>
              </a:prstGeom>
              <a:blipFill>
                <a:blip r:embed="rId4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17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D9D8-9F73-28FD-EC75-4865AC7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9075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We can make a DI protocol out of this!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∈{000,011,101,110}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5247C-CBEB-EAAB-5CA8-FC703528E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743076"/>
                <a:ext cx="5553075" cy="1524000"/>
              </a:xfrm>
              <a:blipFill>
                <a:blip r:embed="rId2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Bob 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Receives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,01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,11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3CCC18A-133D-050B-7234-E0E3591B2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43075"/>
                <a:ext cx="5553075" cy="1524000"/>
              </a:xfrm>
              <a:prstGeom prst="rect">
                <a:avLst/>
              </a:prstGeom>
              <a:blipFill>
                <a:blip r:embed="rId3"/>
                <a:stretch>
                  <a:fillRect l="-1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54F9EF-14F7-00A6-CCAF-EF076AD17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3233737"/>
                <a:ext cx="10668000" cy="20764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rounds 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Alice’s raw key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Bob’s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54F9EF-14F7-00A6-CCAF-EF076AD1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33737"/>
                <a:ext cx="10668000" cy="2076451"/>
              </a:xfrm>
              <a:prstGeom prst="rect">
                <a:avLst/>
              </a:prstGeom>
              <a:blipFill>
                <a:blip r:embed="rId4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74E6C36-80BF-C331-BB64-4D686435B2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4545806"/>
                <a:ext cx="10668000" cy="1900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To show security need to bound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bSup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𝑁𝐻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Suffices to bound the entropy of each round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𝑁𝐻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74E6C36-80BF-C331-BB64-4D686435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545806"/>
                <a:ext cx="10668000" cy="1900237"/>
              </a:xfrm>
              <a:prstGeom prst="rect">
                <a:avLst/>
              </a:prstGeom>
              <a:blipFill>
                <a:blip r:embed="rId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164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A8A9-AFD7-8FCD-FB5F-CE03E956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908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Entropy of the raw key?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and Bob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8.00057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, we have: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  <a:blipFill>
                <a:blip r:embed="rId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FD76FE-74B3-94CE-90D4-29730150B1AA}"/>
              </a:ext>
            </a:extLst>
          </p:cNvPr>
          <p:cNvSpPr txBox="1">
            <a:spLocks/>
          </p:cNvSpPr>
          <p:nvPr/>
        </p:nvSpPr>
        <p:spPr>
          <a:xfrm>
            <a:off x="762000" y="305276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A8A9-AFD7-8FCD-FB5F-CE03E956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908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Entropy of the raw key?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and Bob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we have: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  <a:blipFill>
                <a:blip r:embed="rId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FD76FE-74B3-94CE-90D4-29730150B1AA}"/>
              </a:ext>
            </a:extLst>
          </p:cNvPr>
          <p:cNvSpPr txBox="1">
            <a:spLocks/>
          </p:cNvSpPr>
          <p:nvPr/>
        </p:nvSpPr>
        <p:spPr>
          <a:xfrm>
            <a:off x="762000" y="305276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Eve guesses correctly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Alice and Bob win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  <a:blipFill>
                <a:blip r:embed="rId4"/>
                <a:stretch>
                  <a:fillRect l="-637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781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A8A9-AFD7-8FCD-FB5F-CE03E956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908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Entropy of the raw key?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and Bob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8.00057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, we have: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  <a:blipFill>
                <a:blip r:embed="rId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FD76FE-74B3-94CE-90D4-29730150B1AA}"/>
              </a:ext>
            </a:extLst>
          </p:cNvPr>
          <p:cNvSpPr txBox="1">
            <a:spLocks/>
          </p:cNvSpPr>
          <p:nvPr/>
        </p:nvSpPr>
        <p:spPr>
          <a:xfrm>
            <a:off x="762000" y="305276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en-US" sz="2400" b="0" dirty="0"/>
                </a:b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Eve guesses correctly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Alice and Bob win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  <a:blipFill>
                <a:blip r:embed="rId4"/>
                <a:stretch>
                  <a:fillRect l="-637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27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75CB-E6E0-7157-31A8-20DB5AD6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792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1984-1991: The BBM92 protocol</a:t>
            </a:r>
          </a:p>
        </p:txBody>
      </p:sp>
      <p:pic>
        <p:nvPicPr>
          <p:cNvPr id="1032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C1896985-98F5-13CF-4CB2-BDB6FF0518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2" y="1911927"/>
            <a:ext cx="21972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ighter Cartoon">
            <a:extLst>
              <a:ext uri="{FF2B5EF4-FFF2-40B4-BE49-F238E27FC236}">
                <a16:creationId xmlns:a16="http://schemas.microsoft.com/office/drawing/2014/main" id="{83C60B0D-F98D-5028-AB27-A2D20842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494" y="1552913"/>
            <a:ext cx="4165319" cy="45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86982AE-CE97-D6A0-0E6D-14207ECE7F48}"/>
              </a:ext>
            </a:extLst>
          </p:cNvPr>
          <p:cNvSpPr/>
          <p:nvPr/>
        </p:nvSpPr>
        <p:spPr>
          <a:xfrm rot="18958660">
            <a:off x="2519316" y="3102335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AFF65E-E120-D16D-D6D8-2E8B09B588F3}"/>
              </a:ext>
            </a:extLst>
          </p:cNvPr>
          <p:cNvSpPr/>
          <p:nvPr/>
        </p:nvSpPr>
        <p:spPr>
          <a:xfrm rot="2726093">
            <a:off x="2516101" y="3823391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08E16C4-FFEF-B99D-E239-5A5E13DFC9FC}"/>
              </a:ext>
            </a:extLst>
          </p:cNvPr>
          <p:cNvSpPr/>
          <p:nvPr/>
        </p:nvSpPr>
        <p:spPr>
          <a:xfrm rot="2641340" flipH="1">
            <a:off x="8107648" y="3119681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E9117F5-5DD4-B92A-C984-AF72B65CDD0F}"/>
              </a:ext>
            </a:extLst>
          </p:cNvPr>
          <p:cNvSpPr/>
          <p:nvPr/>
        </p:nvSpPr>
        <p:spPr>
          <a:xfrm rot="18873907" flipH="1">
            <a:off x="8104433" y="3840737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ABBBB9-4F09-C232-1302-A8C37BFD24C9}"/>
                  </a:ext>
                </a:extLst>
              </p:cNvPr>
              <p:cNvSpPr txBox="1"/>
              <p:nvPr/>
            </p:nvSpPr>
            <p:spPr>
              <a:xfrm>
                <a:off x="7124126" y="2759919"/>
                <a:ext cx="10157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⟩,|1⟩}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ABBBB9-4F09-C232-1302-A8C37BFD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126" y="2759919"/>
                <a:ext cx="1015791" cy="307777"/>
              </a:xfrm>
              <a:prstGeom prst="rect">
                <a:avLst/>
              </a:prstGeom>
              <a:blipFill>
                <a:blip r:embed="rId5"/>
                <a:stretch>
                  <a:fillRect l="-7500" r="-75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7D757A-19F9-AEB0-AC77-F6E5047EB049}"/>
                  </a:ext>
                </a:extLst>
              </p:cNvPr>
              <p:cNvSpPr txBox="1"/>
              <p:nvPr/>
            </p:nvSpPr>
            <p:spPr>
              <a:xfrm>
                <a:off x="7047182" y="4245167"/>
                <a:ext cx="1092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⟩,|−⟩}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7D757A-19F9-AEB0-AC77-F6E5047E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182" y="4245167"/>
                <a:ext cx="1092735" cy="307777"/>
              </a:xfrm>
              <a:prstGeom prst="rect">
                <a:avLst/>
              </a:prstGeom>
              <a:blipFill>
                <a:blip r:embed="rId6"/>
                <a:stretch>
                  <a:fillRect l="-6897" r="-804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F18F6B7-3829-64D4-7171-BA31D64BE4E5}"/>
              </a:ext>
            </a:extLst>
          </p:cNvPr>
          <p:cNvSpPr txBox="1"/>
          <p:nvPr/>
        </p:nvSpPr>
        <p:spPr>
          <a:xfrm>
            <a:off x="6755104" y="5421411"/>
            <a:ext cx="2110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measurement</a:t>
            </a:r>
          </a:p>
          <a:p>
            <a:r>
              <a:rPr lang="en-US" dirty="0"/>
              <a:t>basis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F173B-75B2-FBB3-BCA3-C6F965A36397}"/>
                  </a:ext>
                </a:extLst>
              </p:cNvPr>
              <p:cNvSpPr txBox="1"/>
              <p:nvPr/>
            </p:nvSpPr>
            <p:spPr>
              <a:xfrm>
                <a:off x="3283267" y="2739234"/>
                <a:ext cx="10157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⟩,|1⟩}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F173B-75B2-FBB3-BCA3-C6F965A3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7" y="2739234"/>
                <a:ext cx="1015791" cy="307777"/>
              </a:xfrm>
              <a:prstGeom prst="rect">
                <a:avLst/>
              </a:prstGeom>
              <a:blipFill>
                <a:blip r:embed="rId7"/>
                <a:stretch>
                  <a:fillRect l="-7407" r="-740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B4A178-43F7-3DD6-A73F-2C65EA452FD0}"/>
                  </a:ext>
                </a:extLst>
              </p:cNvPr>
              <p:cNvSpPr txBox="1"/>
              <p:nvPr/>
            </p:nvSpPr>
            <p:spPr>
              <a:xfrm>
                <a:off x="3200508" y="4262513"/>
                <a:ext cx="1092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{|+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⟩,|−⟩}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B4A178-43F7-3DD6-A73F-2C65EA452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08" y="4262513"/>
                <a:ext cx="1092735" cy="307777"/>
              </a:xfrm>
              <a:prstGeom prst="rect">
                <a:avLst/>
              </a:prstGeom>
              <a:blipFill>
                <a:blip r:embed="rId8"/>
                <a:stretch>
                  <a:fillRect l="-8140" r="-814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1AFB64-AFD5-7B43-03CA-5AD6BE2A3CAB}"/>
              </a:ext>
            </a:extLst>
          </p:cNvPr>
          <p:cNvSpPr txBox="1"/>
          <p:nvPr/>
        </p:nvSpPr>
        <p:spPr>
          <a:xfrm>
            <a:off x="2886422" y="5421411"/>
            <a:ext cx="2110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measurement</a:t>
            </a:r>
          </a:p>
          <a:p>
            <a:r>
              <a:rPr lang="en-US" dirty="0"/>
              <a:t>basis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0AD86-F8A0-C68B-009B-DCF63996F702}"/>
                  </a:ext>
                </a:extLst>
              </p:cNvPr>
              <p:cNvSpPr txBox="1"/>
              <p:nvPr/>
            </p:nvSpPr>
            <p:spPr>
              <a:xfrm>
                <a:off x="4970078" y="3152547"/>
                <a:ext cx="171515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+|11⟩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+|−−⟩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0AD86-F8A0-C68B-009B-DCF63996F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8" y="3152547"/>
                <a:ext cx="1715150" cy="923330"/>
              </a:xfrm>
              <a:prstGeom prst="rect">
                <a:avLst/>
              </a:prstGeom>
              <a:blipFill>
                <a:blip r:embed="rId9"/>
                <a:stretch>
                  <a:fillRect r="-514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F65933DB-080D-4EF6-9F11-A99604197919}"/>
              </a:ext>
            </a:extLst>
          </p:cNvPr>
          <p:cNvSpPr/>
          <p:nvPr/>
        </p:nvSpPr>
        <p:spPr>
          <a:xfrm rot="10800000">
            <a:off x="4126796" y="3471519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1BB210D-DFC0-FCFC-286C-4E17473AE42D}"/>
              </a:ext>
            </a:extLst>
          </p:cNvPr>
          <p:cNvSpPr/>
          <p:nvPr/>
        </p:nvSpPr>
        <p:spPr>
          <a:xfrm>
            <a:off x="6623502" y="3483426"/>
            <a:ext cx="740643" cy="366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1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A8A9-AFD7-8FCD-FB5F-CE03E956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908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Entropy of the raw key?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Alice and Bob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8.00057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, we have: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E93959-A612-65A6-B5B0-31E1FFBB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8764"/>
                <a:ext cx="10668000" cy="1524000"/>
              </a:xfrm>
              <a:prstGeom prst="rect">
                <a:avLst/>
              </a:prstGeom>
              <a:blipFill>
                <a:blip r:embed="rId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FD76FE-74B3-94CE-90D4-29730150B1AA}"/>
              </a:ext>
            </a:extLst>
          </p:cNvPr>
          <p:cNvSpPr txBox="1">
            <a:spLocks/>
          </p:cNvSpPr>
          <p:nvPr/>
        </p:nvSpPr>
        <p:spPr>
          <a:xfrm>
            <a:off x="762000" y="305276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en-US" sz="2400" b="0" dirty="0"/>
                </a:br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guess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BA2D50-F4C7-6611-F0C5-7B6402372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052764"/>
                <a:ext cx="7239001" cy="307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Eve guesses correctly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Alice and Bob win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4028C58-D9D3-23F9-95CA-DF69F343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312" y="3238502"/>
                <a:ext cx="3976688" cy="3076574"/>
              </a:xfrm>
              <a:prstGeom prst="rect">
                <a:avLst/>
              </a:prstGeom>
              <a:blipFill>
                <a:blip r:embed="rId4"/>
                <a:stretch>
                  <a:fillRect l="-637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31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E657-2129-A22C-0930-9757F4B1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3387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What does it mean?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81C84-D3A1-0B83-F525-572E0D51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7" y="1807381"/>
            <a:ext cx="4732338" cy="3551820"/>
          </a:xfrm>
          <a:prstGeom prst="rect">
            <a:avLst/>
          </a:prstGeom>
        </p:spPr>
      </p:pic>
      <p:pic>
        <p:nvPicPr>
          <p:cNvPr id="8" name="Picture 7" descr="A green and blue graph&#10;&#10;Description automatically generated">
            <a:extLst>
              <a:ext uri="{FF2B5EF4-FFF2-40B4-BE49-F238E27FC236}">
                <a16:creationId xmlns:a16="http://schemas.microsoft.com/office/drawing/2014/main" id="{0BAD8041-E0F8-6389-54BD-267D6F08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7" y="1809947"/>
            <a:ext cx="4732338" cy="35492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59A30A2-2161-F40C-D970-79855C7B2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1574" y="5495927"/>
                <a:ext cx="4086226" cy="9286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0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with positive </a:t>
                </a:r>
                <a:r>
                  <a:rPr lang="en-US" sz="2400" dirty="0" err="1"/>
                  <a:t>Devetak</a:t>
                </a:r>
                <a:r>
                  <a:rPr lang="en-US" sz="2400" dirty="0"/>
                  <a:t>-Winter rate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59A30A2-2161-F40C-D970-79855C7B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4" y="5495927"/>
                <a:ext cx="4086226" cy="928686"/>
              </a:xfrm>
              <a:prstGeom prst="rect">
                <a:avLst/>
              </a:prstGeom>
              <a:blipFill>
                <a:blip r:embed="rId4"/>
                <a:stretch>
                  <a:fillRect l="-1858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A2DDD0-298C-24EE-8650-0C36F79541E4}"/>
              </a:ext>
            </a:extLst>
          </p:cNvPr>
          <p:cNvSpPr txBox="1">
            <a:spLocks/>
          </p:cNvSpPr>
          <p:nvPr/>
        </p:nvSpPr>
        <p:spPr>
          <a:xfrm>
            <a:off x="6624636" y="5534027"/>
            <a:ext cx="4395789" cy="92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Finite key rates for MSG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157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984036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54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0A7-D2EC-08B1-8D70-E3B8F1E5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Chronology of QKD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3DD4F-9F5C-927B-1CF1-8E60AD9E5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96502"/>
              </p:ext>
            </p:extLst>
          </p:nvPr>
        </p:nvGraphicFramePr>
        <p:xfrm>
          <a:off x="0" y="2138290"/>
          <a:ext cx="12192000" cy="396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027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4948-EC2C-F831-5D56-631487B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6BEE-BD13-6E1E-F052-5644257C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85950"/>
            <a:ext cx="10668000" cy="3818083"/>
          </a:xfrm>
        </p:spPr>
        <p:txBody>
          <a:bodyPr/>
          <a:lstStyle/>
          <a:p>
            <a:r>
              <a:rPr lang="en-US" dirty="0"/>
              <a:t>How do you deal with the eavesdropper?</a:t>
            </a:r>
          </a:p>
          <a:p>
            <a:r>
              <a:rPr lang="en-US" dirty="0"/>
              <a:t>What if your channels/sources are noisy?</a:t>
            </a:r>
          </a:p>
          <a:p>
            <a:r>
              <a:rPr lang="en-US" dirty="0"/>
              <a:t>How about error-correction/post-processing?</a:t>
            </a:r>
          </a:p>
          <a:p>
            <a:r>
              <a:rPr lang="en-US" dirty="0"/>
              <a:t>How do you define security?</a:t>
            </a:r>
          </a:p>
          <a:p>
            <a:r>
              <a:rPr lang="en-US" dirty="0"/>
              <a:t>How many bits of key per measurement round (</a:t>
            </a:r>
            <a:r>
              <a:rPr lang="en-US" dirty="0" err="1"/>
              <a:t>keyrate</a:t>
            </a:r>
            <a:r>
              <a:rPr lang="en-US" dirty="0"/>
              <a:t>)?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5A5FB-78C7-9990-1402-F0BB03FB544F}"/>
              </a:ext>
            </a:extLst>
          </p:cNvPr>
          <p:cNvSpPr txBox="1">
            <a:spLocks/>
          </p:cNvSpPr>
          <p:nvPr/>
        </p:nvSpPr>
        <p:spPr>
          <a:xfrm>
            <a:off x="762000" y="5114925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Need a formalism!</a:t>
            </a:r>
          </a:p>
        </p:txBody>
      </p:sp>
    </p:spTree>
    <p:extLst>
      <p:ext uri="{BB962C8B-B14F-4D97-AF65-F5344CB8AC3E}">
        <p14:creationId xmlns:p14="http://schemas.microsoft.com/office/powerpoint/2010/main" val="185861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867E-717E-7F2A-8014-C40FB639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830" y="30214"/>
            <a:ext cx="8370703" cy="1524000"/>
          </a:xfrm>
        </p:spPr>
        <p:txBody>
          <a:bodyPr/>
          <a:lstStyle/>
          <a:p>
            <a:pPr algn="ctr"/>
            <a:r>
              <a:rPr lang="en-US" dirty="0"/>
              <a:t>A round of the BBM92 protocol</a:t>
            </a:r>
          </a:p>
        </p:txBody>
      </p:sp>
      <p:pic>
        <p:nvPicPr>
          <p:cNvPr id="7" name="Picture 8" descr="Alice In Wonderland (1951) - Alice (PNG) by ChavoIsCutie on ...">
            <a:extLst>
              <a:ext uri="{FF2B5EF4-FFF2-40B4-BE49-F238E27FC236}">
                <a16:creationId xmlns:a16="http://schemas.microsoft.com/office/drawing/2014/main" id="{2B907003-4B91-08ED-B2E1-83B42FE4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92" y="1980056"/>
            <a:ext cx="2197236" cy="359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Firefighter Cartoon">
            <a:extLst>
              <a:ext uri="{FF2B5EF4-FFF2-40B4-BE49-F238E27FC236}">
                <a16:creationId xmlns:a16="http://schemas.microsoft.com/office/drawing/2014/main" id="{24DC9DC6-73AD-8509-F54B-387C22C7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89" y1="10714" x2="55778" y2="10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419" y="1664818"/>
            <a:ext cx="4165319" cy="42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F6700D1-2DB0-ACE5-AA4F-BBFF63BBA818}"/>
              </a:ext>
            </a:extLst>
          </p:cNvPr>
          <p:cNvSpPr/>
          <p:nvPr/>
        </p:nvSpPr>
        <p:spPr>
          <a:xfrm rot="8744994">
            <a:off x="4465414" y="1940207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67D2096-A4CE-2F0A-114B-D275B5EA993A}"/>
              </a:ext>
            </a:extLst>
          </p:cNvPr>
          <p:cNvSpPr/>
          <p:nvPr/>
        </p:nvSpPr>
        <p:spPr>
          <a:xfrm rot="2114685">
            <a:off x="6625987" y="1940207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DEB3AF3-9D3E-A1D4-9D11-7842B41EF52B}"/>
              </a:ext>
            </a:extLst>
          </p:cNvPr>
          <p:cNvSpPr txBox="1">
            <a:spLocks/>
          </p:cNvSpPr>
          <p:nvPr/>
        </p:nvSpPr>
        <p:spPr>
          <a:xfrm>
            <a:off x="2740656" y="1403170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Alice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C54330-55E9-6DAE-ACAE-E02BDD49FD06}"/>
              </a:ext>
            </a:extLst>
          </p:cNvPr>
          <p:cNvSpPr txBox="1">
            <a:spLocks/>
          </p:cNvSpPr>
          <p:nvPr/>
        </p:nvSpPr>
        <p:spPr>
          <a:xfrm>
            <a:off x="8522366" y="1403170"/>
            <a:ext cx="5039540" cy="16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Bob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3E784B-C2E9-4421-84EB-12253DE15F72}"/>
                  </a:ext>
                </a:extLst>
              </p:cNvPr>
              <p:cNvSpPr txBox="1"/>
              <p:nvPr/>
            </p:nvSpPr>
            <p:spPr>
              <a:xfrm>
                <a:off x="5581844" y="1349623"/>
                <a:ext cx="5866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𝐴𝐵𝐸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3E784B-C2E9-4421-84EB-12253DE1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844" y="1349623"/>
                <a:ext cx="586634" cy="307777"/>
              </a:xfrm>
              <a:prstGeom prst="rect">
                <a:avLst/>
              </a:prstGeom>
              <a:blipFill>
                <a:blip r:embed="rId5"/>
                <a:stretch>
                  <a:fillRect l="-8511" r="-212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52AEBD0-AD5A-F59A-4EE7-BD42A9034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89" y="2306065"/>
                <a:ext cx="3288882" cy="381808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Selects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←{0,1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measure with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{|0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⟩,|1⟩}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2400" dirty="0"/>
                  <a:t>measure with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{|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⟩,|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Output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52AEBD0-AD5A-F59A-4EE7-BD42A9034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89" y="2306065"/>
                <a:ext cx="3288882" cy="3818083"/>
              </a:xfrm>
              <a:blipFill>
                <a:blip r:embed="rId6"/>
                <a:stretch>
                  <a:fillRect l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FA6F7D-BD19-6976-3D86-E411A7C26F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3118" y="2242091"/>
                <a:ext cx="3288882" cy="3818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Selects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←{0,1</m:t>
                    </m:r>
                    <m:r>
                      <m:rPr>
                        <m:lit/>
                      </m:rPr>
                      <a:rPr lang="en-US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measure with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{|0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⟩,|1⟩}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2400" dirty="0"/>
                  <a:t>measure with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{|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⟩,|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Output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FA6F7D-BD19-6976-3D86-E411A7C26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118" y="2242091"/>
                <a:ext cx="3288882" cy="3818083"/>
              </a:xfrm>
              <a:prstGeom prst="rect">
                <a:avLst/>
              </a:prstGeom>
              <a:blipFill>
                <a:blip r:embed="rId7"/>
                <a:stretch>
                  <a:fillRect l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Wall E Icons Set 2, Eve512-1, Eve from Wall-E, png | PNGEgg">
            <a:extLst>
              <a:ext uri="{FF2B5EF4-FFF2-40B4-BE49-F238E27FC236}">
                <a16:creationId xmlns:a16="http://schemas.microsoft.com/office/drawing/2014/main" id="{1CD06BCC-0936-1614-6331-A59D2C85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4" b="92578" l="10000" r="90000">
                        <a14:foregroundMark x1="54333" y1="8398" x2="44889" y2="8203"/>
                        <a14:foregroundMark x1="48000" y1="92773" x2="50889" y2="92578"/>
                        <a14:foregroundMark x1="49667" y1="2734" x2="49667" y2="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88" y="2787558"/>
            <a:ext cx="4359693" cy="2480181"/>
          </a:xfrm>
          <a:prstGeom prst="rect">
            <a:avLst/>
          </a:prstGeom>
          <a:noFill/>
          <a:effectLst>
            <a:outerShdw blurRad="202462" dist="50800" dir="5400000" algn="ctr" rotWithShape="0">
              <a:srgbClr val="000000">
                <a:alpha val="4291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8832F89-BDC6-67CC-A738-AF9FA28B8D74}"/>
              </a:ext>
            </a:extLst>
          </p:cNvPr>
          <p:cNvSpPr/>
          <p:nvPr/>
        </p:nvSpPr>
        <p:spPr>
          <a:xfrm rot="16200000">
            <a:off x="5557682" y="2116681"/>
            <a:ext cx="728663" cy="33414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478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9814</TotalTime>
  <Words>2985</Words>
  <Application>Microsoft Macintosh PowerPoint</Application>
  <PresentationFormat>Widescreen</PresentationFormat>
  <Paragraphs>553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Avenir Next LT Pro</vt:lpstr>
      <vt:lpstr>Avenir Next LT Pro Light</vt:lpstr>
      <vt:lpstr>Cambria Math</vt:lpstr>
      <vt:lpstr>Sitka Subheading</vt:lpstr>
      <vt:lpstr>PebbleVTI</vt:lpstr>
      <vt:lpstr>From BB84 to ‘CT23’:  A brief history of  QKD methodology</vt:lpstr>
      <vt:lpstr> Your average QKD protocol</vt:lpstr>
      <vt:lpstr>PowerPoint Presentation</vt:lpstr>
      <vt:lpstr>Chronology of QKD</vt:lpstr>
      <vt:lpstr>1984-1991: The BB84 protocol</vt:lpstr>
      <vt:lpstr>1984-1991: The BBM92 protocol</vt:lpstr>
      <vt:lpstr>Chronology of QKD</vt:lpstr>
      <vt:lpstr>Problems:</vt:lpstr>
      <vt:lpstr>A round of the BBM92 protocol</vt:lpstr>
      <vt:lpstr>After N rounds of the BBM92 protocol</vt:lpstr>
      <vt:lpstr>After N rounds of the BBM92 protocol</vt:lpstr>
      <vt:lpstr>Quick entropy talk</vt:lpstr>
      <vt:lpstr>Quick entropy talk</vt:lpstr>
      <vt:lpstr>Quick entropy talk</vt:lpstr>
      <vt:lpstr>Devetak-Winter rate</vt:lpstr>
      <vt:lpstr>Chronology of QKD</vt:lpstr>
      <vt:lpstr>Problems:</vt:lpstr>
      <vt:lpstr>The CHSH game</vt:lpstr>
      <vt:lpstr>The CHSH game</vt:lpstr>
      <vt:lpstr>Classical strategy:</vt:lpstr>
      <vt:lpstr>Classical strategy:</vt:lpstr>
      <vt:lpstr>Device-independent QKD from CHSH game:</vt:lpstr>
      <vt:lpstr>Device-independent QKD from CHSH game:</vt:lpstr>
      <vt:lpstr>Device-independent QKD from CHSH game:</vt:lpstr>
      <vt:lpstr>Device-independent QKD from CHSH game:</vt:lpstr>
      <vt:lpstr>Chronology of QKD</vt:lpstr>
      <vt:lpstr>Problems:</vt:lpstr>
      <vt:lpstr>Ideal vs actual protocols</vt:lpstr>
      <vt:lpstr>Ideal vs actual protocols</vt:lpstr>
      <vt:lpstr>Ideal vs actual protocols</vt:lpstr>
      <vt:lpstr>Quick entropy talk --- Advanced</vt:lpstr>
      <vt:lpstr>Quick entropy talk --- Advanced</vt:lpstr>
      <vt:lpstr>How to prove security/soundness?</vt:lpstr>
      <vt:lpstr>How to prove security/soundness?</vt:lpstr>
      <vt:lpstr>Chronology of QKD</vt:lpstr>
      <vt:lpstr>Problems:</vt:lpstr>
      <vt:lpstr>A quantum AEP</vt:lpstr>
      <vt:lpstr>Chronology of QKD</vt:lpstr>
      <vt:lpstr>Problems:</vt:lpstr>
      <vt:lpstr>EAT theorems</vt:lpstr>
      <vt:lpstr>Chronology of QKD</vt:lpstr>
      <vt:lpstr>To do:</vt:lpstr>
      <vt:lpstr>The Magic Square game</vt:lpstr>
      <vt:lpstr>The Magic Square game</vt:lpstr>
      <vt:lpstr>Classical strategy:</vt:lpstr>
      <vt:lpstr>Classical strategy:</vt:lpstr>
      <vt:lpstr>The tripartite Magic Square game</vt:lpstr>
      <vt:lpstr>The tripartite Magic Square game</vt:lpstr>
      <vt:lpstr>The tripartite Magic Square game</vt:lpstr>
      <vt:lpstr>The tripartite Magic Square game</vt:lpstr>
      <vt:lpstr>The tripartite Magic Square game</vt:lpstr>
      <vt:lpstr>The tripartite Magic Square game</vt:lpstr>
      <vt:lpstr>The tripartite Magic Square game</vt:lpstr>
      <vt:lpstr>We can make a DI protocol out of this!</vt:lpstr>
      <vt:lpstr>We can make a DI protocol out of this!</vt:lpstr>
      <vt:lpstr>We can make a DI protocol out of this!</vt:lpstr>
      <vt:lpstr>Entropy of the raw key?</vt:lpstr>
      <vt:lpstr>Entropy of the raw key?</vt:lpstr>
      <vt:lpstr>Entropy of the raw key?</vt:lpstr>
      <vt:lpstr>Entropy of the raw key?</vt:lpstr>
      <vt:lpstr>What does it mean?</vt:lpstr>
      <vt:lpstr>Chronology of QKD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Cervero Martin Enrique</dc:creator>
  <cp:lastModifiedBy>Cervero Martin Enrique</cp:lastModifiedBy>
  <cp:revision>4</cp:revision>
  <dcterms:created xsi:type="dcterms:W3CDTF">2024-07-08T06:46:30Z</dcterms:created>
  <dcterms:modified xsi:type="dcterms:W3CDTF">2024-07-15T02:21:19Z</dcterms:modified>
</cp:coreProperties>
</file>